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88"/>
  </p:notesMasterIdLst>
  <p:sldIdLst>
    <p:sldId id="500" r:id="rId2"/>
    <p:sldId id="501" r:id="rId3"/>
    <p:sldId id="502" r:id="rId4"/>
    <p:sldId id="505" r:id="rId5"/>
    <p:sldId id="506" r:id="rId6"/>
    <p:sldId id="510" r:id="rId7"/>
    <p:sldId id="507" r:id="rId8"/>
    <p:sldId id="508" r:id="rId9"/>
    <p:sldId id="511" r:id="rId10"/>
    <p:sldId id="512" r:id="rId11"/>
    <p:sldId id="509" r:id="rId12"/>
    <p:sldId id="513" r:id="rId13"/>
    <p:sldId id="514" r:id="rId14"/>
    <p:sldId id="493" r:id="rId15"/>
    <p:sldId id="515" r:id="rId16"/>
    <p:sldId id="516" r:id="rId17"/>
    <p:sldId id="517" r:id="rId18"/>
    <p:sldId id="494" r:id="rId19"/>
    <p:sldId id="495" r:id="rId20"/>
    <p:sldId id="496" r:id="rId21"/>
    <p:sldId id="518" r:id="rId22"/>
    <p:sldId id="497" r:id="rId23"/>
    <p:sldId id="498" r:id="rId24"/>
    <p:sldId id="499" r:id="rId25"/>
    <p:sldId id="478" r:id="rId26"/>
    <p:sldId id="377" r:id="rId27"/>
    <p:sldId id="383" r:id="rId28"/>
    <p:sldId id="384" r:id="rId29"/>
    <p:sldId id="385" r:id="rId30"/>
    <p:sldId id="401" r:id="rId31"/>
    <p:sldId id="403" r:id="rId32"/>
    <p:sldId id="404" r:id="rId33"/>
    <p:sldId id="405" r:id="rId34"/>
    <p:sldId id="411" r:id="rId35"/>
    <p:sldId id="406" r:id="rId36"/>
    <p:sldId id="407" r:id="rId37"/>
    <p:sldId id="408" r:id="rId38"/>
    <p:sldId id="409" r:id="rId39"/>
    <p:sldId id="410" r:id="rId40"/>
    <p:sldId id="412" r:id="rId41"/>
    <p:sldId id="414" r:id="rId42"/>
    <p:sldId id="413" r:id="rId43"/>
    <p:sldId id="415" r:id="rId44"/>
    <p:sldId id="416" r:id="rId45"/>
    <p:sldId id="417" r:id="rId46"/>
    <p:sldId id="418" r:id="rId47"/>
    <p:sldId id="419" r:id="rId48"/>
    <p:sldId id="420" r:id="rId49"/>
    <p:sldId id="421" r:id="rId50"/>
    <p:sldId id="422" r:id="rId51"/>
    <p:sldId id="423" r:id="rId52"/>
    <p:sldId id="425" r:id="rId53"/>
    <p:sldId id="424" r:id="rId54"/>
    <p:sldId id="426" r:id="rId55"/>
    <p:sldId id="427" r:id="rId56"/>
    <p:sldId id="492" r:id="rId57"/>
    <p:sldId id="431" r:id="rId58"/>
    <p:sldId id="432" r:id="rId59"/>
    <p:sldId id="433" r:id="rId60"/>
    <p:sldId id="434" r:id="rId61"/>
    <p:sldId id="437" r:id="rId62"/>
    <p:sldId id="435" r:id="rId63"/>
    <p:sldId id="436" r:id="rId64"/>
    <p:sldId id="438" r:id="rId65"/>
    <p:sldId id="439" r:id="rId66"/>
    <p:sldId id="441" r:id="rId67"/>
    <p:sldId id="442" r:id="rId68"/>
    <p:sldId id="443" r:id="rId69"/>
    <p:sldId id="444" r:id="rId70"/>
    <p:sldId id="445" r:id="rId71"/>
    <p:sldId id="446" r:id="rId72"/>
    <p:sldId id="447" r:id="rId73"/>
    <p:sldId id="448" r:id="rId74"/>
    <p:sldId id="449" r:id="rId75"/>
    <p:sldId id="450" r:id="rId76"/>
    <p:sldId id="451" r:id="rId77"/>
    <p:sldId id="479" r:id="rId78"/>
    <p:sldId id="480" r:id="rId79"/>
    <p:sldId id="481" r:id="rId80"/>
    <p:sldId id="482" r:id="rId81"/>
    <p:sldId id="483" r:id="rId82"/>
    <p:sldId id="484" r:id="rId83"/>
    <p:sldId id="519" r:id="rId84"/>
    <p:sldId id="521" r:id="rId85"/>
    <p:sldId id="522" r:id="rId86"/>
    <p:sldId id="428" r:id="rId8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7D"/>
    <a:srgbClr val="00FFFF"/>
    <a:srgbClr val="00FF00"/>
    <a:srgbClr val="FFFFFF"/>
    <a:srgbClr val="FF6600"/>
    <a:srgbClr val="CC9900"/>
    <a:srgbClr val="FF66FF"/>
    <a:srgbClr val="FFFF99"/>
    <a:srgbClr val="66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07" autoAdjust="0"/>
    <p:restoredTop sz="94664" autoAdjust="0"/>
  </p:normalViewPr>
  <p:slideViewPr>
    <p:cSldViewPr>
      <p:cViewPr>
        <p:scale>
          <a:sx n="100" d="100"/>
          <a:sy n="100" d="100"/>
        </p:scale>
        <p:origin x="-546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3D38D-3EA6-4D9F-A725-C7000E1EEA77}" type="datetimeFigureOut">
              <a:rPr lang="cs-CZ" smtClean="0"/>
              <a:pPr/>
              <a:t>10.03.2025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97718-D05B-4102-A099-1BAEF413D33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81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66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>
                <a:solidFill>
                  <a:srgbClr val="FF66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6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74CC0-A9AF-4FB3-B1C1-93E2D7F46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48F94-6B81-4C74-BC58-E86DCFE9D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A282D-8C66-4A07-B04D-E19789E55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A1327-1FA3-4286-A6B6-705DAF86A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AA416-3ACA-4DA3-85AD-5A81741FA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cs-CZ" noProof="0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95EA9-F315-429F-9665-E5036ECE3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8229600" cy="4419600"/>
          </a:xfrm>
          <a:solidFill>
            <a:schemeClr val="tx2"/>
          </a:solidFill>
          <a:ln w="28575">
            <a:solidFill>
              <a:srgbClr val="990099"/>
            </a:solidFill>
          </a:ln>
          <a:effectLst/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2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spcBef>
                <a:spcPts val="0"/>
              </a:spcBef>
              <a:buNone/>
              <a:defRPr sz="24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spcBef>
                <a:spcPts val="0"/>
              </a:spcBef>
              <a:buNone/>
              <a:defRPr sz="20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8C81-76D9-4DF6-A72E-BFFBD8C4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0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F24AB-C796-49CE-8350-D8B55FFFE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rojový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305800" cy="44958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lIns="180000" tIns="180000">
            <a:normAutofit/>
          </a:bodyPr>
          <a:lstStyle>
            <a:lvl1pPr>
              <a:buNone/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18BE-6A5E-4342-8F96-2567503C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57200" y="3048000"/>
            <a:ext cx="8305800" cy="30480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lIns="180000" tIns="180000">
            <a:normAutofit/>
          </a:bodyPr>
          <a:lstStyle>
            <a:lvl1pPr>
              <a:buNone/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AD632-135E-4C0D-87FE-3650879D7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578D5-0C48-4706-951E-0C5B95F18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49C87-9BCA-4409-88B3-67C921A05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18739-24A9-418E-A80D-C396C3932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0D133-F3E7-4C54-9523-D18842CF6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5338F-DC7C-42C4-99DF-19C6C2DEC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655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655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655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655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655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655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5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smtClean="0"/>
              <a:t>4. Procházení grafu / Stavový prostor</a:t>
            </a:r>
            <a:endParaRPr lang="en-US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D6F1700-0E82-41A6-969D-8BB244D03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6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2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21336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dirty="0" smtClean="0">
                <a:solidFill>
                  <a:srgbClr val="FF99FF"/>
                </a:solidFill>
              </a:rPr>
              <a:t>Slovník </a:t>
            </a:r>
            <a:r>
              <a:rPr lang="en-US" sz="4800" dirty="0" smtClean="0">
                <a:solidFill>
                  <a:srgbClr val="FF99FF"/>
                </a:solidFill>
              </a:rPr>
              <a:t>&amp;</a:t>
            </a:r>
            <a:r>
              <a:rPr lang="cs-CZ" sz="4800" dirty="0" smtClean="0">
                <a:solidFill>
                  <a:srgbClr val="FF99FF"/>
                </a:solidFill>
              </a:rPr>
              <a:t> </a:t>
            </a:r>
            <a:r>
              <a:rPr lang="cs-CZ" sz="4800" dirty="0" err="1">
                <a:solidFill>
                  <a:srgbClr val="FF99FF"/>
                </a:solidFill>
              </a:rPr>
              <a:t>h</a:t>
            </a:r>
            <a:r>
              <a:rPr lang="cs-CZ" sz="4800" dirty="0" err="1" smtClean="0">
                <a:solidFill>
                  <a:srgbClr val="FF99FF"/>
                </a:solidFill>
              </a:rPr>
              <a:t>ashování</a:t>
            </a:r>
            <a:r>
              <a:rPr lang="cs-CZ" sz="4800" dirty="0">
                <a:solidFill>
                  <a:srgbClr val="FF99FF"/>
                </a:solidFill>
              </a:rPr>
              <a:t/>
            </a:r>
            <a:br>
              <a:rPr lang="cs-CZ" sz="4800" dirty="0">
                <a:solidFill>
                  <a:srgbClr val="FF99FF"/>
                </a:solidFill>
              </a:rPr>
            </a:br>
            <a:r>
              <a:rPr lang="cs-CZ" sz="4800" b="1" dirty="0" smtClean="0">
                <a:solidFill>
                  <a:srgbClr val="FF99FF"/>
                </a:solidFill>
              </a:rPr>
              <a:t>Dynamické programování</a:t>
            </a:r>
            <a:endParaRPr lang="en-US" sz="18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1" y="5471501"/>
            <a:ext cx="1323975" cy="106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1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ACM</a:t>
            </a:r>
            <a:r>
              <a:rPr lang="cs-CZ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:</a:t>
            </a:r>
            <a:r>
              <a:rPr lang="pt-BR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pt-BR" sz="2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pokročilá </a:t>
            </a:r>
            <a:r>
              <a:rPr lang="pt-BR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algoritmizace</a:t>
            </a:r>
            <a:r>
              <a:rPr lang="cs-CZ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cs-CZ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t-BR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a </a:t>
            </a:r>
            <a:r>
              <a:rPr lang="pt-BR" sz="28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programovací techniky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defRPr/>
            </a:pPr>
            <a:endParaRPr lang="cs-CZ" b="1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Martin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chemeClr val="bg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 smtClean="0">
              <a:solidFill>
                <a:schemeClr val="bg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822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0" y="1598613"/>
            <a:ext cx="3729038" cy="4497387"/>
          </a:xfrm>
        </p:spPr>
        <p:txBody>
          <a:bodyPr/>
          <a:lstStyle/>
          <a:p>
            <a:r>
              <a:rPr lang="cs-CZ" dirty="0" smtClean="0"/>
              <a:t>A</a:t>
            </a:r>
          </a:p>
          <a:p>
            <a:r>
              <a:rPr lang="cs-CZ" dirty="0" smtClean="0"/>
              <a:t>B</a:t>
            </a:r>
          </a:p>
          <a:p>
            <a:r>
              <a:rPr lang="cs-CZ" dirty="0" smtClean="0"/>
              <a:t>C</a:t>
            </a:r>
          </a:p>
          <a:p>
            <a:r>
              <a:rPr lang="cs-CZ" dirty="0" smtClean="0"/>
              <a:t>D</a:t>
            </a:r>
          </a:p>
          <a:p>
            <a:r>
              <a:rPr lang="cs-CZ" dirty="0" smtClean="0"/>
              <a:t>E</a:t>
            </a:r>
          </a:p>
          <a:p>
            <a:r>
              <a:rPr lang="cs-CZ" dirty="0" smtClean="0"/>
              <a:t>F</a:t>
            </a:r>
          </a:p>
          <a:p>
            <a:r>
              <a:rPr lang="cs-CZ" dirty="0" smtClean="0"/>
              <a:t>G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26" name="Picture 2" descr="Praktický anglický slovník k maturitě, 7. vydání | Lingea s.r.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9725"/>
            <a:ext cx="3325453" cy="477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11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</a:t>
            </a:r>
            <a:r>
              <a:rPr lang="cs-CZ" dirty="0" err="1" smtClean="0"/>
              <a:t>hashování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2362200"/>
            <a:ext cx="8226425" cy="37338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Přihrádky</a:t>
            </a:r>
            <a:endParaRPr lang="cs-CZ" dirty="0"/>
          </a:p>
          <a:p>
            <a:r>
              <a:rPr lang="cs-CZ" dirty="0" smtClean="0"/>
              <a:t>dle funkce h(K)</a:t>
            </a:r>
          </a:p>
          <a:p>
            <a:pPr lvl="1"/>
            <a:r>
              <a:rPr lang="cs-CZ" dirty="0" smtClean="0"/>
              <a:t>např. </a:t>
            </a:r>
            <a:r>
              <a:rPr lang="cs-CZ" b="1" dirty="0" smtClean="0">
                <a:solidFill>
                  <a:srgbClr val="00FFFF"/>
                </a:solidFill>
              </a:rPr>
              <a:t>K </a:t>
            </a:r>
            <a:r>
              <a:rPr lang="en-US" b="1" dirty="0" smtClean="0">
                <a:solidFill>
                  <a:srgbClr val="00FFFF"/>
                </a:solidFill>
              </a:rPr>
              <a:t>%</a:t>
            </a:r>
            <a:r>
              <a:rPr lang="cs-CZ" b="1" dirty="0" smtClean="0">
                <a:solidFill>
                  <a:srgbClr val="00FFFF"/>
                </a:solidFill>
              </a:rPr>
              <a:t> 10</a:t>
            </a:r>
            <a:endParaRPr lang="en-US" b="1" dirty="0" smtClean="0">
              <a:solidFill>
                <a:srgbClr val="00FFFF"/>
              </a:solidFill>
            </a:endParaRPr>
          </a:p>
          <a:p>
            <a:endParaRPr lang="en-US" dirty="0" smtClean="0"/>
          </a:p>
          <a:p>
            <a:r>
              <a:rPr lang="cs-CZ" dirty="0" err="1" smtClean="0"/>
              <a:t>Find</a:t>
            </a:r>
            <a:r>
              <a:rPr lang="cs-CZ" dirty="0" smtClean="0"/>
              <a:t>(K)</a:t>
            </a:r>
          </a:p>
          <a:p>
            <a:pPr lvl="1"/>
            <a:r>
              <a:rPr lang="cs-CZ" dirty="0" smtClean="0"/>
              <a:t>průměrně </a:t>
            </a:r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O(n/m)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6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492513"/>
              </p:ext>
            </p:extLst>
          </p:nvPr>
        </p:nvGraphicFramePr>
        <p:xfrm>
          <a:off x="5562600" y="2133600"/>
          <a:ext cx="2743200" cy="4419600"/>
        </p:xfrm>
        <a:graphic>
          <a:graphicData uri="http://schemas.openxmlformats.org/drawingml/2006/table">
            <a:tbl>
              <a:tblPr/>
              <a:tblGrid>
                <a:gridCol w="2743200"/>
              </a:tblGrid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1948   1918   1968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5613" y="1295399"/>
            <a:ext cx="8226425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cs-CZ" kern="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(= „rozptylování“, </a:t>
            </a:r>
            <a:r>
              <a:rPr lang="cs-CZ" kern="0" dirty="0" err="1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hešování</a:t>
            </a:r>
            <a:r>
              <a:rPr lang="cs-CZ" kern="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)</a:t>
            </a:r>
            <a:endParaRPr lang="cs-CZ" kern="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8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57377"/>
              </p:ext>
            </p:extLst>
          </p:nvPr>
        </p:nvGraphicFramePr>
        <p:xfrm>
          <a:off x="4340225" y="2133600"/>
          <a:ext cx="993775" cy="4419600"/>
        </p:xfrm>
        <a:graphic>
          <a:graphicData uri="http://schemas.openxmlformats.org/drawingml/2006/table">
            <a:tbl>
              <a:tblPr/>
              <a:tblGrid>
                <a:gridCol w="993775"/>
              </a:tblGrid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h(K)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7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Hashovací</a:t>
            </a:r>
            <a:r>
              <a:rPr lang="cs-CZ" dirty="0" smtClean="0"/>
              <a:t>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Ideální = „prakticky náhodná“</a:t>
            </a:r>
          </a:p>
          <a:p>
            <a:r>
              <a:rPr lang="cs-CZ" dirty="0" smtClean="0"/>
              <a:t>Rozděluje („rozptyluje“) rovnoměrně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 průměrná složitost </a:t>
            </a:r>
            <a:r>
              <a:rPr lang="cs-CZ" b="1" dirty="0" smtClean="0">
                <a:solidFill>
                  <a:schemeClr val="accent1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O(1)</a:t>
            </a:r>
            <a:endParaRPr lang="cs-CZ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Neznámá velikost slovníku?</a:t>
            </a:r>
          </a:p>
          <a:p>
            <a:r>
              <a:rPr lang="cs-CZ" dirty="0" smtClean="0"/>
              <a:t>Postupné zvětšování na dvojnásobek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další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Vyhledávací stromy</a:t>
            </a:r>
          </a:p>
          <a:p>
            <a:endParaRPr lang="cs-CZ" dirty="0" smtClean="0"/>
          </a:p>
          <a:p>
            <a:r>
              <a:rPr lang="cs-CZ" dirty="0" smtClean="0"/>
              <a:t>… udržuje se seřazený</a:t>
            </a:r>
          </a:p>
          <a:p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O(log n)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sz="6600" dirty="0" smtClean="0">
                <a:solidFill>
                  <a:srgbClr val="66FF33"/>
                </a:solidFill>
              </a:rPr>
              <a:t>Příklad</a:t>
            </a:r>
            <a:endParaRPr lang="cs-CZ" sz="6600" dirty="0">
              <a:solidFill>
                <a:srgbClr val="66FF33"/>
              </a:solidFill>
            </a:endParaRPr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679700"/>
            <a:ext cx="4495800" cy="344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578D5-0C48-4706-951E-0C5B95F1899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9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Vigenèrova</a:t>
            </a:r>
            <a:r>
              <a:rPr lang="cs-CZ" dirty="0"/>
              <a:t> šifra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676399"/>
            <a:ext cx="5030787" cy="327660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A+A </a:t>
            </a:r>
            <a:r>
              <a:rPr lang="cs-CZ" sz="2400" dirty="0" smtClean="0">
                <a:sym typeface="Wingdings" panose="05000000000000000000" pitchFamily="2" charset="2"/>
              </a:rPr>
              <a:t> A		</a:t>
            </a:r>
            <a:r>
              <a:rPr lang="cs-CZ" sz="2400" dirty="0">
                <a:sym typeface="Wingdings" panose="05000000000000000000" pitchFamily="2" charset="2"/>
              </a:rPr>
              <a:t>B+B  </a:t>
            </a:r>
            <a:r>
              <a:rPr lang="cs-CZ" sz="2400" dirty="0" smtClean="0">
                <a:sym typeface="Wingdings" panose="05000000000000000000" pitchFamily="2" charset="2"/>
              </a:rPr>
              <a:t>C</a:t>
            </a:r>
          </a:p>
          <a:p>
            <a:pPr marL="0" indent="0">
              <a:buNone/>
            </a:pPr>
            <a:r>
              <a:rPr lang="cs-CZ" sz="2400" dirty="0" smtClean="0">
                <a:sym typeface="Wingdings" panose="05000000000000000000" pitchFamily="2" charset="2"/>
              </a:rPr>
              <a:t>A+B  B		B+C  D</a:t>
            </a:r>
          </a:p>
          <a:p>
            <a:pPr marL="0" indent="0">
              <a:buNone/>
            </a:pPr>
            <a:r>
              <a:rPr lang="cs-CZ" sz="2400" dirty="0" smtClean="0"/>
              <a:t>A+C </a:t>
            </a:r>
            <a:r>
              <a:rPr lang="cs-CZ" sz="2400" dirty="0" smtClean="0">
                <a:sym typeface="Wingdings" panose="05000000000000000000" pitchFamily="2" charset="2"/>
              </a:rPr>
              <a:t> C		B+D  E</a:t>
            </a:r>
          </a:p>
          <a:p>
            <a:pPr marL="0" indent="0">
              <a:buNone/>
            </a:pPr>
            <a:r>
              <a:rPr lang="cs-CZ" sz="2400" dirty="0" smtClean="0">
                <a:sym typeface="Wingdings" panose="05000000000000000000" pitchFamily="2" charset="2"/>
              </a:rPr>
              <a:t>…</a:t>
            </a:r>
          </a:p>
          <a:p>
            <a:pPr marL="0" indent="0">
              <a:buNone/>
            </a:pPr>
            <a:r>
              <a:rPr lang="cs-CZ" sz="2400" dirty="0" smtClean="0"/>
              <a:t>		Heslo = </a:t>
            </a:r>
            <a:r>
              <a:rPr lang="cs-CZ" sz="2800" b="1" dirty="0" smtClean="0">
                <a:solidFill>
                  <a:srgbClr val="00FFFF"/>
                </a:solidFill>
              </a:rPr>
              <a:t>K O D</a:t>
            </a:r>
            <a:endParaRPr lang="cs-CZ" sz="2400" b="1" dirty="0">
              <a:solidFill>
                <a:srgbClr val="00FFFF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3074" name="Picture 2" descr="https://upload.wikimedia.org/wikipedia/commons/thumb/2/25/Vigen%C3%A8re_square.svg/330px-Vigen%C3%A8re_squar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81125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860788"/>
              </p:ext>
            </p:extLst>
          </p:nvPr>
        </p:nvGraphicFramePr>
        <p:xfrm>
          <a:off x="990600" y="4495800"/>
          <a:ext cx="68453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T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126007"/>
              </p:ext>
            </p:extLst>
          </p:nvPr>
        </p:nvGraphicFramePr>
        <p:xfrm>
          <a:off x="990600" y="5105400"/>
          <a:ext cx="6858005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  <a:gridCol w="623455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765556"/>
              </p:ext>
            </p:extLst>
          </p:nvPr>
        </p:nvGraphicFramePr>
        <p:xfrm>
          <a:off x="990600" y="5867400"/>
          <a:ext cx="68453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F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F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34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Vstup</a:t>
            </a:r>
          </a:p>
          <a:p>
            <a:pPr lvl="1"/>
            <a:r>
              <a:rPr lang="cs-CZ" dirty="0" smtClean="0"/>
              <a:t>Zašifrovaná zpráva</a:t>
            </a:r>
          </a:p>
          <a:p>
            <a:pPr lvl="1"/>
            <a:r>
              <a:rPr lang="cs-CZ" dirty="0" smtClean="0"/>
              <a:t>Maximální délka klíče (≤100)</a:t>
            </a:r>
          </a:p>
          <a:p>
            <a:pPr lvl="1"/>
            <a:r>
              <a:rPr lang="cs-CZ" dirty="0" smtClean="0"/>
              <a:t>2 slova </a:t>
            </a:r>
            <a:r>
              <a:rPr lang="cs-CZ" i="1" dirty="0" smtClean="0"/>
              <a:t>(</a:t>
            </a:r>
            <a:r>
              <a:rPr lang="cs-CZ" i="1" dirty="0" err="1" smtClean="0"/>
              <a:t>cribs</a:t>
            </a:r>
            <a:r>
              <a:rPr lang="cs-CZ" i="1" dirty="0" smtClean="0"/>
              <a:t>)</a:t>
            </a:r>
            <a:r>
              <a:rPr lang="cs-CZ" dirty="0" smtClean="0"/>
              <a:t> z původní zprávy (≥ klíč)</a:t>
            </a:r>
          </a:p>
          <a:p>
            <a:r>
              <a:rPr lang="cs-CZ" dirty="0" smtClean="0"/>
              <a:t>Výstup</a:t>
            </a:r>
          </a:p>
          <a:p>
            <a:pPr lvl="1"/>
            <a:r>
              <a:rPr lang="cs-CZ" dirty="0" smtClean="0"/>
              <a:t>Rozšifrujte původní zprávu!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057110"/>
              </p:ext>
            </p:extLst>
          </p:nvPr>
        </p:nvGraphicFramePr>
        <p:xfrm>
          <a:off x="1066800" y="5181600"/>
          <a:ext cx="68453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X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F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F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33928"/>
              </p:ext>
            </p:extLst>
          </p:nvPr>
        </p:nvGraphicFramePr>
        <p:xfrm>
          <a:off x="2057400" y="6019800"/>
          <a:ext cx="18669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T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98854"/>
              </p:ext>
            </p:extLst>
          </p:nvPr>
        </p:nvGraphicFramePr>
        <p:xfrm>
          <a:off x="4495800" y="60198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2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řešení?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906587"/>
          </a:xfrm>
        </p:spPr>
        <p:txBody>
          <a:bodyPr/>
          <a:lstStyle/>
          <a:p>
            <a:r>
              <a:rPr lang="cs-CZ" dirty="0" smtClean="0"/>
              <a:t>Zkoušet všechny klíče nejde</a:t>
            </a:r>
          </a:p>
          <a:p>
            <a:pPr lvl="1"/>
            <a:r>
              <a:rPr lang="cs-CZ" dirty="0" smtClean="0"/>
              <a:t>exponenciální složitost</a:t>
            </a:r>
          </a:p>
          <a:p>
            <a:pPr lvl="1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O(26</a:t>
            </a:r>
            <a:r>
              <a:rPr lang="cs-CZ" baseline="30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)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0D133-F3E7-4C54-9523-D18842CF69D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70006"/>
              </p:ext>
            </p:extLst>
          </p:nvPr>
        </p:nvGraphicFramePr>
        <p:xfrm>
          <a:off x="1143000" y="4114800"/>
          <a:ext cx="70104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  <a:gridCol w="584200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271222"/>
              </p:ext>
            </p:extLst>
          </p:nvPr>
        </p:nvGraphicFramePr>
        <p:xfrm>
          <a:off x="4648200" y="4953000"/>
          <a:ext cx="3124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74910"/>
              </p:ext>
            </p:extLst>
          </p:nvPr>
        </p:nvGraphicFramePr>
        <p:xfrm>
          <a:off x="1447800" y="4953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00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71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</a:t>
            </a:r>
            <a:r>
              <a:rPr lang="cs-CZ" dirty="0"/>
              <a:t>ř</a:t>
            </a:r>
            <a:r>
              <a:rPr lang="cs-CZ" dirty="0" smtClean="0"/>
              <a:t>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Zkusíme „</a:t>
            </a:r>
            <a:r>
              <a:rPr lang="cs-CZ" dirty="0" err="1" smtClean="0"/>
              <a:t>cribs</a:t>
            </a:r>
            <a:r>
              <a:rPr lang="cs-CZ" dirty="0" smtClean="0"/>
              <a:t>“ ve všech pozicích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4191000"/>
          <a:ext cx="7467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62000" y="3429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09773"/>
              </p:ext>
            </p:extLst>
          </p:nvPr>
        </p:nvGraphicFramePr>
        <p:xfrm>
          <a:off x="762000" y="4953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7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67569E-6 C 0.04497 -0.29286 0.09028 -0.58548 0.18004 -0.64469 C 0.2698 -0.70391 0.40417 -0.53019 0.53889 -0.35601 " pathEditMode="relative" rAng="0" ptsTypes="a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00" y="-3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Zkusíme „</a:t>
            </a:r>
            <a:r>
              <a:rPr lang="cs-CZ" dirty="0" err="1"/>
              <a:t>cribs</a:t>
            </a:r>
            <a:r>
              <a:rPr lang="cs-CZ" dirty="0"/>
              <a:t>“ ve všech pozicích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4191000"/>
          <a:ext cx="7467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371600" y="3429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57255"/>
              </p:ext>
            </p:extLst>
          </p:nvPr>
        </p:nvGraphicFramePr>
        <p:xfrm>
          <a:off x="5638800" y="2438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777821"/>
              </p:ext>
            </p:extLst>
          </p:nvPr>
        </p:nvGraphicFramePr>
        <p:xfrm>
          <a:off x="1371600" y="4953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I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3.7037E-6 C 0.04375 -0.20972 0.08854 -0.41944 0.17691 -0.4618 C 0.26528 -0.50393 0.39792 -0.37986 0.53056 -0.25509 " pathEditMode="relative" rAng="0" ptsTypes="a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28" y="-2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3810000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dirty="0" smtClean="0">
                <a:solidFill>
                  <a:srgbClr val="FF99FF"/>
                </a:solidFill>
              </a:rPr>
              <a:t>Slovník („mapa“)</a:t>
            </a:r>
            <a:r>
              <a:rPr lang="en-US" sz="6000" b="1" dirty="0" smtClean="0">
                <a:solidFill>
                  <a:srgbClr val="FF99FF"/>
                </a:solidFill>
              </a:rPr>
              <a:t/>
            </a:r>
            <a:br>
              <a:rPr lang="en-US" sz="6000" b="1" dirty="0" smtClean="0">
                <a:solidFill>
                  <a:srgbClr val="FF99FF"/>
                </a:solidFill>
              </a:rPr>
            </a:br>
            <a:r>
              <a:rPr lang="en-US" sz="6000" b="1" dirty="0" smtClean="0">
                <a:solidFill>
                  <a:srgbClr val="FF99FF"/>
                </a:solidFill>
              </a:rPr>
              <a:t>&amp; </a:t>
            </a:r>
            <a:r>
              <a:rPr lang="cs-CZ" sz="6000" b="1" dirty="0" err="1" smtClean="0">
                <a:solidFill>
                  <a:srgbClr val="FF99FF"/>
                </a:solidFill>
              </a:rPr>
              <a:t>hashování</a:t>
            </a:r>
            <a:endParaRPr lang="en-US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Zkusíme „</a:t>
            </a:r>
            <a:r>
              <a:rPr lang="cs-CZ" dirty="0" err="1"/>
              <a:t>cribs</a:t>
            </a:r>
            <a:r>
              <a:rPr lang="cs-CZ" dirty="0"/>
              <a:t>“ ve všech pozicích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4191000"/>
          <a:ext cx="7467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981200" y="3429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562060"/>
              </p:ext>
            </p:extLst>
          </p:nvPr>
        </p:nvGraphicFramePr>
        <p:xfrm>
          <a:off x="5638800" y="2438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20181"/>
              </p:ext>
            </p:extLst>
          </p:nvPr>
        </p:nvGraphicFramePr>
        <p:xfrm>
          <a:off x="1981200" y="49530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H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605399"/>
              </p:ext>
            </p:extLst>
          </p:nvPr>
        </p:nvGraphicFramePr>
        <p:xfrm>
          <a:off x="5638800" y="3200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I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4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C 0.04392 -0.11296 0.08819 -0.22569 0.17656 -0.24838 C 0.26528 -0.27083 0.39791 -0.20439 0.53055 -0.1375 " pathEditMode="relative" rAng="0" ptsTypes="aaA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28" y="-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druhý „</a:t>
            </a:r>
            <a:r>
              <a:rPr lang="cs-CZ" dirty="0" err="1" smtClean="0"/>
              <a:t>crib</a:t>
            </a:r>
            <a:r>
              <a:rPr lang="cs-CZ" dirty="0" smtClean="0"/>
              <a:t>“ hledáme stejný klíč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4191000"/>
          <a:ext cx="7467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02535"/>
              </p:ext>
            </p:extLst>
          </p:nvPr>
        </p:nvGraphicFramePr>
        <p:xfrm>
          <a:off x="5638800" y="2438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616188"/>
              </p:ext>
            </p:extLst>
          </p:nvPr>
        </p:nvGraphicFramePr>
        <p:xfrm>
          <a:off x="5638800" y="3200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I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3429000"/>
          <a:ext cx="3124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41437"/>
              </p:ext>
            </p:extLst>
          </p:nvPr>
        </p:nvGraphicFramePr>
        <p:xfrm>
          <a:off x="5638800" y="3962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H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9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druhý „</a:t>
            </a:r>
            <a:r>
              <a:rPr lang="cs-CZ" dirty="0" err="1" smtClean="0"/>
              <a:t>crib</a:t>
            </a:r>
            <a:r>
              <a:rPr lang="cs-CZ" dirty="0" smtClean="0"/>
              <a:t>“ hledáme stejný klíč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4191000"/>
          <a:ext cx="74676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  <a:gridCol w="622300"/>
              </a:tblGrid>
              <a:tr h="4286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A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V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FFFF00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506220"/>
              </p:ext>
            </p:extLst>
          </p:nvPr>
        </p:nvGraphicFramePr>
        <p:xfrm>
          <a:off x="5638800" y="2438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Z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C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18801"/>
              </p:ext>
            </p:extLst>
          </p:nvPr>
        </p:nvGraphicFramePr>
        <p:xfrm>
          <a:off x="5638800" y="3200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I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B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J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62000" y="3429000"/>
          <a:ext cx="3124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N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E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800" b="1" dirty="0">
                        <a:solidFill>
                          <a:srgbClr val="00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97558"/>
              </p:ext>
            </p:extLst>
          </p:nvPr>
        </p:nvGraphicFramePr>
        <p:xfrm>
          <a:off x="762000" y="5181600"/>
          <a:ext cx="3124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O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R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S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U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Přímá spojovací šipka 11"/>
          <p:cNvCxnSpPr/>
          <p:nvPr/>
        </p:nvCxnSpPr>
        <p:spPr>
          <a:xfrm flipV="1">
            <a:off x="3276600" y="3276600"/>
            <a:ext cx="2209800" cy="1828800"/>
          </a:xfrm>
          <a:prstGeom prst="straightConnector1">
            <a:avLst/>
          </a:prstGeom>
          <a:ln w="7620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23366"/>
              </p:ext>
            </p:extLst>
          </p:nvPr>
        </p:nvGraphicFramePr>
        <p:xfrm>
          <a:off x="5638800" y="3962400"/>
          <a:ext cx="24892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300"/>
                <a:gridCol w="622300"/>
                <a:gridCol w="622300"/>
                <a:gridCol w="622300"/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H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K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D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FFFFFF"/>
                          </a:solidFill>
                        </a:rPr>
                        <a:t>W</a:t>
                      </a:r>
                      <a:endParaRPr lang="cs-CZ" sz="28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6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složitost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Všechna umístění pro první „</a:t>
            </a:r>
            <a:r>
              <a:rPr lang="cs-CZ" dirty="0" err="1" smtClean="0"/>
              <a:t>crib</a:t>
            </a:r>
            <a:r>
              <a:rPr lang="cs-CZ" dirty="0" smtClean="0"/>
              <a:t>“</a:t>
            </a:r>
            <a:endParaRPr lang="en-US" dirty="0" smtClean="0"/>
          </a:p>
          <a:p>
            <a:pPr lvl="1"/>
            <a:r>
              <a:rPr lang="en-US" dirty="0" smtClean="0"/>
              <a:t>O(</a:t>
            </a:r>
            <a:r>
              <a:rPr lang="en-US" dirty="0" err="1" smtClean="0"/>
              <a:t>n.k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cs-CZ" dirty="0"/>
              <a:t>Všechna umístění pro </a:t>
            </a:r>
            <a:r>
              <a:rPr lang="cs-CZ" dirty="0" smtClean="0"/>
              <a:t>druhý </a:t>
            </a:r>
            <a:r>
              <a:rPr lang="cs-CZ" dirty="0"/>
              <a:t>„</a:t>
            </a:r>
            <a:r>
              <a:rPr lang="cs-CZ" dirty="0" err="1"/>
              <a:t>crib</a:t>
            </a:r>
            <a:r>
              <a:rPr lang="cs-CZ" dirty="0"/>
              <a:t>“</a:t>
            </a:r>
            <a:endParaRPr lang="en-US" dirty="0"/>
          </a:p>
          <a:p>
            <a:pPr lvl="1"/>
            <a:r>
              <a:rPr lang="cs-CZ" dirty="0" smtClean="0"/>
              <a:t>Kontrola pomocí </a:t>
            </a:r>
            <a:r>
              <a:rPr lang="cs-CZ" dirty="0" err="1" smtClean="0"/>
              <a:t>hashovací</a:t>
            </a:r>
            <a:r>
              <a:rPr lang="cs-CZ" dirty="0" smtClean="0"/>
              <a:t> tabulky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FFFF"/>
                </a:solidFill>
              </a:rPr>
              <a:t>O(</a:t>
            </a:r>
            <a:r>
              <a:rPr lang="en-US" b="1" dirty="0" err="1" smtClean="0">
                <a:solidFill>
                  <a:srgbClr val="00FFFF"/>
                </a:solidFill>
              </a:rPr>
              <a:t>n.k</a:t>
            </a:r>
            <a:r>
              <a:rPr lang="en-US" b="1" dirty="0" smtClean="0">
                <a:solidFill>
                  <a:srgbClr val="00FFFF"/>
                </a:solidFill>
              </a:rPr>
              <a:t> . H)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Dokončení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Ve skutečnosti je to trochu složitější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cs-CZ" dirty="0" smtClean="0"/>
              <a:t>Pozor na délku klíče a jeho opakování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FFFF"/>
                </a:solidFill>
              </a:rPr>
              <a:t>ABCAB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cs-CZ" dirty="0" smtClean="0">
                <a:sym typeface="Wingdings" pitchFamily="2" charset="2"/>
              </a:rPr>
              <a:t>možné klíče jsou 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FFFF"/>
                </a:solidFill>
                <a:sym typeface="Wingdings" pitchFamily="2" charset="2"/>
              </a:rPr>
              <a:t>ABC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smtClean="0">
                <a:solidFill>
                  <a:srgbClr val="00FFFF"/>
                </a:solidFill>
                <a:sym typeface="Wingdings" pitchFamily="2" charset="2"/>
              </a:rPr>
              <a:t>ABCA</a:t>
            </a:r>
            <a:endParaRPr lang="en-US" dirty="0" smtClean="0">
              <a:solidFill>
                <a:srgbClr val="00FFFF"/>
              </a:solidFill>
            </a:endParaRPr>
          </a:p>
          <a:p>
            <a:pPr lvl="3"/>
            <a:endParaRPr lang="en-US" dirty="0" smtClean="0"/>
          </a:p>
          <a:p>
            <a:r>
              <a:rPr lang="cs-CZ" dirty="0" smtClean="0"/>
              <a:t>Překryv slov</a:t>
            </a:r>
            <a:endParaRPr lang="en-US" dirty="0" smtClean="0"/>
          </a:p>
          <a:p>
            <a:pPr lvl="1"/>
            <a:r>
              <a:rPr lang="cs-CZ" dirty="0" smtClean="0"/>
              <a:t>V zadání požadavek na 2 samostatná slova</a:t>
            </a:r>
            <a:br>
              <a:rPr lang="cs-CZ" dirty="0" smtClean="0"/>
            </a:br>
            <a:r>
              <a:rPr lang="cs-CZ" dirty="0" smtClean="0"/>
              <a:t>(tj. nesměla se překrývat)</a:t>
            </a:r>
            <a:endParaRPr lang="en-US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3810000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dirty="0" smtClean="0">
                <a:solidFill>
                  <a:srgbClr val="FF99FF"/>
                </a:solidFill>
              </a:rPr>
              <a:t>Dynamické </a:t>
            </a:r>
            <a:r>
              <a:rPr lang="cs-CZ" sz="6000" b="1" dirty="0" smtClean="0">
                <a:solidFill>
                  <a:srgbClr val="FF99FF"/>
                </a:solidFill>
              </a:rPr>
              <a:t>programování</a:t>
            </a:r>
            <a:endParaRPr lang="en-US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Dynamické programování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Řešení problému redukcí na menší</a:t>
            </a:r>
          </a:p>
          <a:p>
            <a:pPr>
              <a:defRPr/>
            </a:pPr>
            <a:r>
              <a:rPr lang="cs-CZ" dirty="0" smtClean="0"/>
              <a:t>Omezení opakování výpočtu</a:t>
            </a:r>
            <a:br>
              <a:rPr lang="cs-CZ" dirty="0" smtClean="0"/>
            </a:br>
            <a:r>
              <a:rPr lang="cs-CZ" dirty="0" smtClean="0"/>
              <a:t>(rozdíl oproti rekurzi)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Často zásadní vliv na složitost!</a:t>
            </a:r>
          </a:p>
          <a:p>
            <a:pPr lvl="1">
              <a:defRPr/>
            </a:pPr>
            <a:r>
              <a:rPr lang="cs-CZ" dirty="0" smtClean="0"/>
              <a:t>lineární/kvadratický vs. exponenciální</a:t>
            </a:r>
          </a:p>
          <a:p>
            <a:pPr lvl="1">
              <a:defRPr/>
            </a:pPr>
            <a:r>
              <a:rPr lang="cs-CZ" dirty="0" smtClean="0"/>
              <a:t>tj. použitelný vs. nepoužitelný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– </a:t>
            </a:r>
            <a:r>
              <a:rPr lang="cs-CZ" dirty="0" err="1" smtClean="0"/>
              <a:t>Fibonacciho</a:t>
            </a:r>
            <a:r>
              <a:rPr lang="cs-CZ" dirty="0" smtClean="0"/>
              <a:t>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1, </a:t>
            </a:r>
            <a:r>
              <a:rPr lang="cs-CZ" dirty="0" err="1" smtClean="0">
                <a:solidFill>
                  <a:srgbClr val="00FFFF"/>
                </a:solidFill>
              </a:rPr>
              <a:t>1</a:t>
            </a:r>
            <a:r>
              <a:rPr lang="cs-CZ" dirty="0" smtClean="0">
                <a:solidFill>
                  <a:srgbClr val="00FFFF"/>
                </a:solidFill>
              </a:rPr>
              <a:t>, 2, 3, 5, 8, 13, 21, 34, …</a:t>
            </a:r>
          </a:p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F(1) = F(2) = 1</a:t>
            </a:r>
          </a:p>
          <a:p>
            <a:pPr>
              <a:defRPr/>
            </a:pPr>
            <a:r>
              <a:rPr lang="cs-CZ" dirty="0" smtClean="0"/>
              <a:t>pro N</a:t>
            </a:r>
            <a:r>
              <a:rPr lang="en-US" dirty="0" smtClean="0"/>
              <a:t>&gt;2: </a:t>
            </a:r>
            <a:r>
              <a:rPr lang="cs-CZ" dirty="0" smtClean="0">
                <a:solidFill>
                  <a:srgbClr val="00FFFF"/>
                </a:solidFill>
              </a:rPr>
              <a:t>F(N) = F(N-2) + F(N-1)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Rekurzivní řešení se nabízí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Fibonacciho</a:t>
            </a:r>
            <a:r>
              <a:rPr lang="cs-CZ" dirty="0" smtClean="0"/>
              <a:t> čísla – rekurze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FFFF"/>
                </a:solidFill>
              </a:rPr>
              <a:t>F(1) = F(2) = 1</a:t>
            </a:r>
          </a:p>
          <a:p>
            <a:pPr>
              <a:defRPr/>
            </a:pPr>
            <a:r>
              <a:rPr lang="cs-CZ" dirty="0" smtClean="0"/>
              <a:t>pro N</a:t>
            </a:r>
            <a:r>
              <a:rPr lang="en-US" dirty="0" smtClean="0"/>
              <a:t>&gt;2: </a:t>
            </a:r>
            <a:r>
              <a:rPr lang="cs-CZ" dirty="0" smtClean="0">
                <a:solidFill>
                  <a:srgbClr val="00FFFF"/>
                </a:solidFill>
              </a:rPr>
              <a:t>F(N) = F(N-2) + F(N-1)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fib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</a:p>
          <a:p>
            <a:pPr>
              <a:defRPr/>
            </a:pPr>
            <a:r>
              <a:rPr lang="en-US" dirty="0" smtClean="0"/>
              <a:t>		if (n &lt;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) return </a:t>
            </a:r>
            <a:r>
              <a:rPr lang="cs-CZ" dirty="0" smtClean="0"/>
              <a:t>1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return </a:t>
            </a:r>
            <a:r>
              <a:rPr lang="cs-CZ" dirty="0" err="1" smtClean="0"/>
              <a:t>fib</a:t>
            </a:r>
            <a:r>
              <a:rPr lang="cs-CZ" dirty="0" smtClean="0"/>
              <a:t>(</a:t>
            </a:r>
            <a:r>
              <a:rPr lang="en-US" dirty="0" smtClean="0"/>
              <a:t>n</a:t>
            </a:r>
            <a:r>
              <a:rPr lang="cs-CZ" dirty="0" smtClean="0"/>
              <a:t>-2) + </a:t>
            </a:r>
            <a:r>
              <a:rPr lang="cs-CZ" dirty="0" err="1" smtClean="0"/>
              <a:t>fib</a:t>
            </a:r>
            <a:r>
              <a:rPr lang="cs-CZ" dirty="0" smtClean="0"/>
              <a:t>(n-1)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Strom rekurzivního volání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34000" y="2590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fib(5)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553200" y="3733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fib(4)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038600" y="3733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482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4290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11" name="Přímá spojovací čára 10"/>
          <p:cNvCxnSpPr>
            <a:stCxn id="3" idx="2"/>
            <a:endCxn id="5" idx="0"/>
          </p:cNvCxnSpPr>
          <p:nvPr/>
        </p:nvCxnSpPr>
        <p:spPr>
          <a:xfrm rot="5400000">
            <a:off x="4929187" y="2808288"/>
            <a:ext cx="555625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3" idx="2"/>
            <a:endCxn id="4" idx="0"/>
          </p:cNvCxnSpPr>
          <p:nvPr/>
        </p:nvCxnSpPr>
        <p:spPr>
          <a:xfrm rot="16200000" flipH="1">
            <a:off x="6186487" y="2846388"/>
            <a:ext cx="555625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5" idx="2"/>
            <a:endCxn id="7" idx="0"/>
          </p:cNvCxnSpPr>
          <p:nvPr/>
        </p:nvCxnSpPr>
        <p:spPr>
          <a:xfrm rot="5400000">
            <a:off x="40147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5" idx="2"/>
            <a:endCxn id="6" idx="0"/>
          </p:cNvCxnSpPr>
          <p:nvPr/>
        </p:nvCxnSpPr>
        <p:spPr>
          <a:xfrm rot="16200000" flipH="1">
            <a:off x="46243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1628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848600" y="58674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553200" y="58674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23" name="Přímá spojovací čára 22"/>
          <p:cNvCxnSpPr>
            <a:stCxn id="20" idx="2"/>
            <a:endCxn id="22" idx="0"/>
          </p:cNvCxnSpPr>
          <p:nvPr/>
        </p:nvCxnSpPr>
        <p:spPr>
          <a:xfrm rot="5400000">
            <a:off x="7138987" y="53228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20" idx="2"/>
            <a:endCxn id="21" idx="0"/>
          </p:cNvCxnSpPr>
          <p:nvPr/>
        </p:nvCxnSpPr>
        <p:spPr>
          <a:xfrm rot="16200000" flipH="1">
            <a:off x="7786687" y="5284788"/>
            <a:ext cx="479425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9436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cxnSp>
        <p:nvCxnSpPr>
          <p:cNvPr id="31" name="Přímá spojovací čára 30"/>
          <p:cNvCxnSpPr>
            <a:stCxn id="4" idx="2"/>
            <a:endCxn id="29" idx="0"/>
          </p:cNvCxnSpPr>
          <p:nvPr/>
        </p:nvCxnSpPr>
        <p:spPr>
          <a:xfrm rot="5400000">
            <a:off x="65293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4" idx="2"/>
            <a:endCxn id="20" idx="0"/>
          </p:cNvCxnSpPr>
          <p:nvPr/>
        </p:nvCxnSpPr>
        <p:spPr>
          <a:xfrm rot="16200000" flipH="1">
            <a:off x="7138987" y="4256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ovéPole 118"/>
          <p:cNvSpPr txBox="1"/>
          <p:nvPr/>
        </p:nvSpPr>
        <p:spPr>
          <a:xfrm>
            <a:off x="914400" y="25908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fib(4)</a:t>
            </a:r>
          </a:p>
        </p:txBody>
      </p:sp>
      <p:sp>
        <p:nvSpPr>
          <p:cNvPr id="120" name="TextovéPole 119"/>
          <p:cNvSpPr txBox="1"/>
          <p:nvPr/>
        </p:nvSpPr>
        <p:spPr>
          <a:xfrm>
            <a:off x="1524000" y="3657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fib(3)</a:t>
            </a:r>
          </a:p>
        </p:txBody>
      </p:sp>
      <p:sp>
        <p:nvSpPr>
          <p:cNvPr id="121" name="TextovéPole 120"/>
          <p:cNvSpPr txBox="1"/>
          <p:nvPr/>
        </p:nvSpPr>
        <p:spPr>
          <a:xfrm>
            <a:off x="21336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sp>
        <p:nvSpPr>
          <p:cNvPr id="122" name="TextovéPole 121"/>
          <p:cNvSpPr txBox="1"/>
          <p:nvPr/>
        </p:nvSpPr>
        <p:spPr>
          <a:xfrm>
            <a:off x="914400" y="4800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fib(1)</a:t>
            </a:r>
          </a:p>
        </p:txBody>
      </p:sp>
      <p:cxnSp>
        <p:nvCxnSpPr>
          <p:cNvPr id="123" name="Přímá spojovací čára 122"/>
          <p:cNvCxnSpPr>
            <a:stCxn id="120" idx="2"/>
            <a:endCxn id="122" idx="0"/>
          </p:cNvCxnSpPr>
          <p:nvPr/>
        </p:nvCxnSpPr>
        <p:spPr>
          <a:xfrm rot="5400000">
            <a:off x="1462087" y="4217988"/>
            <a:ext cx="5556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ovací čára 123"/>
          <p:cNvCxnSpPr>
            <a:stCxn id="120" idx="2"/>
            <a:endCxn id="121" idx="0"/>
          </p:cNvCxnSpPr>
          <p:nvPr/>
        </p:nvCxnSpPr>
        <p:spPr>
          <a:xfrm rot="16200000" flipH="1">
            <a:off x="2071687" y="4217988"/>
            <a:ext cx="5556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ovéPole 124"/>
          <p:cNvSpPr txBox="1"/>
          <p:nvPr/>
        </p:nvSpPr>
        <p:spPr>
          <a:xfrm>
            <a:off x="304800" y="36576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fib(2)</a:t>
            </a:r>
          </a:p>
        </p:txBody>
      </p:sp>
      <p:cxnSp>
        <p:nvCxnSpPr>
          <p:cNvPr id="126" name="Přímá spojovací čára 125"/>
          <p:cNvCxnSpPr>
            <a:stCxn id="119" idx="2"/>
            <a:endCxn id="125" idx="0"/>
          </p:cNvCxnSpPr>
          <p:nvPr/>
        </p:nvCxnSpPr>
        <p:spPr>
          <a:xfrm rot="5400000">
            <a:off x="890587" y="3113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ovací čára 126"/>
          <p:cNvCxnSpPr>
            <a:stCxn id="119" idx="2"/>
            <a:endCxn id="120" idx="0"/>
          </p:cNvCxnSpPr>
          <p:nvPr/>
        </p:nvCxnSpPr>
        <p:spPr>
          <a:xfrm rot="16200000" flipH="1">
            <a:off x="1500187" y="3113088"/>
            <a:ext cx="479425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/>
          <p:cNvSpPr txBox="1"/>
          <p:nvPr/>
        </p:nvSpPr>
        <p:spPr>
          <a:xfrm>
            <a:off x="3505200" y="1600200"/>
            <a:ext cx="1042988" cy="58737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lIns="144000" tIns="108000" rIns="144000" bIns="108000">
            <a:spAutoFit/>
          </a:bodyPr>
          <a:lstStyle/>
          <a:p>
            <a:pPr>
              <a:defRPr/>
            </a:pPr>
            <a:r>
              <a:rPr lang="cs-CZ" sz="2400" b="1" noProof="1">
                <a:solidFill>
                  <a:srgbClr val="FFFF99"/>
                </a:solidFill>
                <a:latin typeface="+mn-lt"/>
                <a:cs typeface="Courier New" pitchFamily="49" charset="0"/>
              </a:rPr>
              <a:t>fib(6)</a:t>
            </a:r>
          </a:p>
        </p:txBody>
      </p:sp>
      <p:cxnSp>
        <p:nvCxnSpPr>
          <p:cNvPr id="137" name="Přímá spojovací čára 136"/>
          <p:cNvCxnSpPr>
            <a:stCxn id="135" idx="2"/>
            <a:endCxn id="119" idx="0"/>
          </p:cNvCxnSpPr>
          <p:nvPr/>
        </p:nvCxnSpPr>
        <p:spPr>
          <a:xfrm rot="5400000">
            <a:off x="2528887" y="1093788"/>
            <a:ext cx="403225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Přímá spojovací čára 138"/>
          <p:cNvCxnSpPr>
            <a:stCxn id="135" idx="2"/>
            <a:endCxn id="3" idx="0"/>
          </p:cNvCxnSpPr>
          <p:nvPr/>
        </p:nvCxnSpPr>
        <p:spPr>
          <a:xfrm rot="16200000" flipH="1">
            <a:off x="4738687" y="1474788"/>
            <a:ext cx="403225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Elipsa 143"/>
          <p:cNvSpPr/>
          <p:nvPr/>
        </p:nvSpPr>
        <p:spPr>
          <a:xfrm>
            <a:off x="304800" y="3505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5" name="Elipsa 144"/>
          <p:cNvSpPr/>
          <p:nvPr/>
        </p:nvSpPr>
        <p:spPr>
          <a:xfrm>
            <a:off x="20574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6" name="Elipsa 145"/>
          <p:cNvSpPr/>
          <p:nvPr/>
        </p:nvSpPr>
        <p:spPr>
          <a:xfrm>
            <a:off x="45720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7" name="Elipsa 146"/>
          <p:cNvSpPr/>
          <p:nvPr/>
        </p:nvSpPr>
        <p:spPr>
          <a:xfrm>
            <a:off x="5867400" y="46482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148" name="Elipsa 147"/>
          <p:cNvSpPr/>
          <p:nvPr/>
        </p:nvSpPr>
        <p:spPr>
          <a:xfrm>
            <a:off x="7772400" y="5715000"/>
            <a:ext cx="1143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47" grpId="0" animBg="1"/>
      <p:bldP spid="1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708150"/>
          </a:xfrm>
        </p:spPr>
        <p:txBody>
          <a:bodyPr/>
          <a:lstStyle/>
          <a:p>
            <a:r>
              <a:rPr lang="cs-CZ" dirty="0" smtClean="0"/>
              <a:t>Opakování:</a:t>
            </a:r>
            <a:br>
              <a:rPr lang="cs-CZ" dirty="0" smtClean="0"/>
            </a:br>
            <a:r>
              <a:rPr lang="cs-CZ" dirty="0" smtClean="0"/>
              <a:t>Datová struktura </a:t>
            </a:r>
            <a:r>
              <a:rPr lang="cs-CZ" u="sng" dirty="0" smtClean="0"/>
              <a:t>Zásobník</a:t>
            </a:r>
            <a:endParaRPr lang="cs-CZ" u="sng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762000" y="1598613"/>
            <a:ext cx="2667000" cy="4497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lvl="3"/>
            <a:endParaRPr lang="cs-CZ" kern="0" dirty="0" smtClean="0"/>
          </a:p>
          <a:p>
            <a:pPr lvl="3"/>
            <a:endParaRPr lang="en-US" kern="0" dirty="0" smtClean="0"/>
          </a:p>
          <a:p>
            <a:r>
              <a:rPr lang="en-US" kern="0" dirty="0" err="1" smtClean="0"/>
              <a:t>Init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en-US" kern="0" dirty="0" smtClean="0"/>
              <a:t>Push</a:t>
            </a:r>
            <a:r>
              <a:rPr lang="cs-CZ" kern="0" dirty="0" smtClean="0"/>
              <a:t>(x)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en-US" kern="0" dirty="0" smtClean="0"/>
              <a:t>Pop</a:t>
            </a:r>
            <a:r>
              <a:rPr lang="cs-CZ" kern="0" dirty="0" smtClean="0"/>
              <a:t> </a:t>
            </a:r>
            <a:r>
              <a:rPr lang="cs-CZ" kern="0" dirty="0" smtClean="0">
                <a:sym typeface="Wingdings" panose="05000000000000000000" pitchFamily="2" charset="2"/>
              </a:rPr>
              <a:t> x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en-US" kern="0" dirty="0" smtClean="0"/>
              <a:t>Is</a:t>
            </a:r>
            <a:r>
              <a:rPr lang="cs-CZ" kern="0" dirty="0" smtClean="0"/>
              <a:t> </a:t>
            </a:r>
            <a:r>
              <a:rPr lang="en-US" kern="0" dirty="0" smtClean="0"/>
              <a:t>Empty</a:t>
            </a:r>
            <a:endParaRPr lang="cs-CZ" kern="0" dirty="0"/>
          </a:p>
        </p:txBody>
      </p:sp>
      <p:graphicFrame>
        <p:nvGraphicFramePr>
          <p:cNvPr id="22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154775"/>
              </p:ext>
            </p:extLst>
          </p:nvPr>
        </p:nvGraphicFramePr>
        <p:xfrm>
          <a:off x="5693833" y="3390900"/>
          <a:ext cx="533400" cy="1371600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907489"/>
              </p:ext>
            </p:extLst>
          </p:nvPr>
        </p:nvGraphicFramePr>
        <p:xfrm>
          <a:off x="6400799" y="2781300"/>
          <a:ext cx="533400" cy="457200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Šipka ohnutá nahoru 10"/>
          <p:cNvSpPr/>
          <p:nvPr/>
        </p:nvSpPr>
        <p:spPr>
          <a:xfrm rot="10800000">
            <a:off x="5998633" y="2933700"/>
            <a:ext cx="334434" cy="381000"/>
          </a:xfrm>
          <a:prstGeom prst="bentUpArrow">
            <a:avLst/>
          </a:prstGeom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Šipka ohnutá nahoru 26"/>
          <p:cNvSpPr/>
          <p:nvPr/>
        </p:nvSpPr>
        <p:spPr>
          <a:xfrm rot="16200000">
            <a:off x="5459940" y="2911474"/>
            <a:ext cx="425452" cy="381000"/>
          </a:xfrm>
          <a:prstGeom prst="bentUpArrow">
            <a:avLst/>
          </a:prstGeom>
          <a:solidFill>
            <a:srgbClr val="FF66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5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5908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2661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8288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5908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2661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8288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8100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34853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30480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8100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34853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30480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Jak zamezit opakování?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Pamatovat si, co už bylo spočítáno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708150"/>
          </a:xfrm>
        </p:spPr>
        <p:txBody>
          <a:bodyPr/>
          <a:lstStyle/>
          <a:p>
            <a:r>
              <a:rPr lang="cs-CZ" dirty="0" smtClean="0"/>
              <a:t>Opakování:</a:t>
            </a:r>
            <a:br>
              <a:rPr lang="cs-CZ" dirty="0" smtClean="0"/>
            </a:br>
            <a:r>
              <a:rPr lang="cs-CZ" dirty="0" smtClean="0"/>
              <a:t>Datová struktura </a:t>
            </a:r>
            <a:r>
              <a:rPr lang="cs-CZ" u="sng" dirty="0" smtClean="0"/>
              <a:t>Fronta</a:t>
            </a:r>
            <a:endParaRPr lang="cs-CZ" u="sng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762000" y="1598613"/>
            <a:ext cx="3352800" cy="4497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lvl="3"/>
            <a:endParaRPr lang="cs-CZ" kern="0" dirty="0" smtClean="0"/>
          </a:p>
          <a:p>
            <a:pPr lvl="3"/>
            <a:endParaRPr lang="en-US" kern="0" dirty="0" smtClean="0"/>
          </a:p>
          <a:p>
            <a:r>
              <a:rPr lang="en-US" kern="0" dirty="0" err="1" smtClean="0"/>
              <a:t>Init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cs-CZ" kern="0" dirty="0" err="1" smtClean="0"/>
              <a:t>Enqueue</a:t>
            </a:r>
            <a:r>
              <a:rPr lang="cs-CZ" kern="0" dirty="0" smtClean="0"/>
              <a:t>(x)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cs-CZ" kern="0" dirty="0" err="1" smtClean="0"/>
              <a:t>Dequeue</a:t>
            </a:r>
            <a:r>
              <a:rPr lang="cs-CZ" kern="0" dirty="0" smtClean="0"/>
              <a:t> </a:t>
            </a:r>
            <a:r>
              <a:rPr lang="cs-CZ" kern="0" dirty="0" smtClean="0">
                <a:sym typeface="Wingdings" panose="05000000000000000000" pitchFamily="2" charset="2"/>
              </a:rPr>
              <a:t> x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en-US" kern="0" dirty="0" smtClean="0"/>
              <a:t>Is</a:t>
            </a:r>
            <a:r>
              <a:rPr lang="cs-CZ" kern="0" dirty="0" smtClean="0"/>
              <a:t> </a:t>
            </a:r>
            <a:r>
              <a:rPr lang="en-US" kern="0" dirty="0" smtClean="0"/>
              <a:t>Empty</a:t>
            </a:r>
            <a:endParaRPr lang="cs-CZ" kern="0" dirty="0"/>
          </a:p>
        </p:txBody>
      </p:sp>
      <p:graphicFrame>
        <p:nvGraphicFramePr>
          <p:cNvPr id="12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538616"/>
              </p:ext>
            </p:extLst>
          </p:nvPr>
        </p:nvGraphicFramePr>
        <p:xfrm>
          <a:off x="5057777" y="3559969"/>
          <a:ext cx="1600200" cy="457200"/>
        </p:xfrm>
        <a:graphic>
          <a:graphicData uri="http://schemas.openxmlformats.org/drawingml/2006/table">
            <a:tbl>
              <a:tblPr/>
              <a:tblGrid>
                <a:gridCol w="533400"/>
                <a:gridCol w="533400"/>
                <a:gridCol w="5334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47472"/>
              </p:ext>
            </p:extLst>
          </p:nvPr>
        </p:nvGraphicFramePr>
        <p:xfrm>
          <a:off x="7195610" y="3559969"/>
          <a:ext cx="533400" cy="457200"/>
        </p:xfrm>
        <a:graphic>
          <a:graphicData uri="http://schemas.openxmlformats.org/drawingml/2006/table">
            <a:tbl>
              <a:tblPr/>
              <a:tblGrid>
                <a:gridCol w="5334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Šipka doprava 13"/>
          <p:cNvSpPr/>
          <p:nvPr/>
        </p:nvSpPr>
        <p:spPr>
          <a:xfrm rot="10800000">
            <a:off x="4638679" y="3578225"/>
            <a:ext cx="304800" cy="420687"/>
          </a:xfrm>
          <a:prstGeom prst="rightArrow">
            <a:avLst/>
          </a:prstGeom>
          <a:solidFill>
            <a:srgbClr val="FF66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0800000">
            <a:off x="6738410" y="3576638"/>
            <a:ext cx="304800" cy="420687"/>
          </a:xfrm>
          <a:prstGeom prst="rightArrow">
            <a:avLst/>
          </a:prstGeom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32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Fibonacciho</a:t>
            </a:r>
            <a:r>
              <a:rPr lang="cs-CZ" dirty="0" smtClean="0"/>
              <a:t> čísla – kód</a:t>
            </a:r>
            <a:r>
              <a:rPr lang="en-US" dirty="0" smtClean="0"/>
              <a:t> 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fib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  <a:endParaRPr lang="cs-CZ" dirty="0" smtClean="0"/>
          </a:p>
          <a:p>
            <a:pPr>
              <a:defRPr/>
            </a:pPr>
            <a:r>
              <a:rPr lang="en-US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en-US" dirty="0" smtClean="0"/>
              <a:t>(result[n] &gt; 0)</a:t>
            </a:r>
          </a:p>
          <a:p>
            <a:pPr>
              <a:defRPr/>
            </a:pPr>
            <a:r>
              <a:rPr lang="en-US" dirty="0" smtClean="0"/>
              <a:t>			return result[n];</a:t>
            </a:r>
          </a:p>
          <a:p>
            <a:pPr>
              <a:defRPr/>
            </a:pPr>
            <a:r>
              <a:rPr lang="en-US" dirty="0" smtClean="0"/>
              <a:t>		if (n &lt;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cs-CZ" dirty="0" smtClean="0"/>
              <a:t>2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			return result[n] = </a:t>
            </a:r>
            <a:r>
              <a:rPr lang="cs-CZ" dirty="0" smtClean="0"/>
              <a:t>1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return result[n]</a:t>
            </a:r>
          </a:p>
          <a:p>
            <a:pPr>
              <a:defRPr/>
            </a:pPr>
            <a:r>
              <a:rPr lang="en-US" dirty="0" smtClean="0"/>
              <a:t>			= </a:t>
            </a:r>
            <a:r>
              <a:rPr lang="cs-CZ" dirty="0" err="1" smtClean="0"/>
              <a:t>fib</a:t>
            </a:r>
            <a:r>
              <a:rPr lang="cs-CZ" dirty="0" smtClean="0"/>
              <a:t>(</a:t>
            </a:r>
            <a:r>
              <a:rPr lang="en-US" dirty="0" smtClean="0"/>
              <a:t>n</a:t>
            </a:r>
            <a:r>
              <a:rPr lang="cs-CZ" dirty="0" smtClean="0"/>
              <a:t>-2) + </a:t>
            </a:r>
            <a:r>
              <a:rPr lang="cs-CZ" dirty="0" err="1" smtClean="0"/>
              <a:t>fib</a:t>
            </a:r>
            <a:r>
              <a:rPr lang="cs-CZ" dirty="0" smtClean="0"/>
              <a:t>(n-1)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8" name="Zaoblený obdélník 7"/>
          <p:cNvSpPr/>
          <p:nvPr/>
        </p:nvSpPr>
        <p:spPr>
          <a:xfrm>
            <a:off x="1447800" y="2209800"/>
            <a:ext cx="5257800" cy="1143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„shora“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Kód velmi podobný rekurzi</a:t>
            </a:r>
          </a:p>
          <a:p>
            <a:r>
              <a:rPr lang="cs-CZ" dirty="0" smtClean="0"/>
              <a:t>Pamatujeme si již spočítané</a:t>
            </a:r>
          </a:p>
          <a:p>
            <a:pPr lvl="1"/>
            <a:r>
              <a:rPr lang="cs-CZ" dirty="0" smtClean="0"/>
              <a:t>Nulování pole</a:t>
            </a:r>
          </a:p>
          <a:p>
            <a:pPr lvl="1"/>
            <a:r>
              <a:rPr lang="cs-CZ" dirty="0" smtClean="0"/>
              <a:t>Test, zda existuje hodnota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Často nejjednodušší na představu</a:t>
            </a:r>
          </a:p>
          <a:p>
            <a:r>
              <a:rPr lang="cs-CZ" dirty="0" smtClean="0"/>
              <a:t>Může být neefektivní</a:t>
            </a:r>
            <a:endParaRPr lang="cs-CZ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 „zdola“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 menších instancí generujeme větší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25908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2661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18288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 „zdola“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 menších instanci generujeme větší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 „zdola“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 menších instanci generujeme větší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38100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4853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0480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 „zdola“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 menších instanci generujeme větší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44196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40949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6576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Přístup „zdola“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 menších instanci generujeme větší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533400"/>
                <a:gridCol w="685800"/>
                <a:gridCol w="609600"/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6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7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8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9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10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Fibonacciho</a:t>
            </a:r>
            <a:r>
              <a:rPr lang="cs-CZ" dirty="0" smtClean="0"/>
              <a:t> čísla – kód II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fib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  <a:endParaRPr lang="cs-CZ" dirty="0" smtClean="0"/>
          </a:p>
          <a:p>
            <a:pPr>
              <a:defRPr/>
            </a:pPr>
            <a:r>
              <a:rPr lang="en-US" dirty="0" smtClean="0"/>
              <a:t>		result[</a:t>
            </a:r>
            <a:r>
              <a:rPr lang="cs-CZ" dirty="0" smtClean="0"/>
              <a:t>1</a:t>
            </a:r>
            <a:r>
              <a:rPr lang="en-US" dirty="0" smtClean="0"/>
              <a:t>]</a:t>
            </a:r>
            <a:r>
              <a:rPr lang="cs-CZ" dirty="0" smtClean="0"/>
              <a:t> = </a:t>
            </a:r>
            <a:r>
              <a:rPr lang="cs-CZ" dirty="0" err="1" smtClean="0"/>
              <a:t>result</a:t>
            </a:r>
            <a:r>
              <a:rPr lang="en-US" dirty="0" smtClean="0"/>
              <a:t>[2] = 1;</a:t>
            </a:r>
          </a:p>
          <a:p>
            <a:pPr>
              <a:defRPr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3; </a:t>
            </a:r>
            <a:r>
              <a:rPr lang="en-US" dirty="0" err="1" smtClean="0"/>
              <a:t>i</a:t>
            </a:r>
            <a:r>
              <a:rPr lang="en-US" dirty="0" smtClean="0"/>
              <a:t> &lt;= n;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			result[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>
              <a:defRPr/>
            </a:pPr>
            <a:r>
              <a:rPr lang="en-US" dirty="0" smtClean="0"/>
              <a:t>				= result[i-1]</a:t>
            </a:r>
          </a:p>
          <a:p>
            <a:pPr>
              <a:defRPr/>
            </a:pPr>
            <a:r>
              <a:rPr lang="en-US" dirty="0" smtClean="0"/>
              <a:t>				+ result[i-2];</a:t>
            </a:r>
          </a:p>
          <a:p>
            <a:pPr>
              <a:defRPr/>
            </a:pPr>
            <a:r>
              <a:rPr lang="en-US" dirty="0" smtClean="0"/>
              <a:t>		return result[n];</a:t>
            </a:r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25908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2661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18288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478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1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Datová struktura </a:t>
            </a:r>
            <a:r>
              <a:rPr lang="cs-CZ" u="sng" dirty="0" smtClean="0"/>
              <a:t>Slovník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295399"/>
            <a:ext cx="8226425" cy="106680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(= tabulka, mapa, asociativní pole)</a:t>
            </a:r>
            <a:endParaRPr lang="cs-CZ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62000" y="1598613"/>
            <a:ext cx="3352800" cy="44973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lvl="3"/>
            <a:endParaRPr lang="cs-CZ" kern="0" dirty="0" smtClean="0"/>
          </a:p>
          <a:p>
            <a:pPr lvl="3"/>
            <a:endParaRPr lang="en-US" kern="0" dirty="0" smtClean="0"/>
          </a:p>
          <a:p>
            <a:r>
              <a:rPr lang="en-US" kern="0" dirty="0" err="1" smtClean="0"/>
              <a:t>Init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cs-CZ" kern="0" dirty="0" smtClean="0"/>
              <a:t>Insert(K, V)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cs-CZ" kern="0" dirty="0" err="1" smtClean="0"/>
              <a:t>Find</a:t>
            </a:r>
            <a:r>
              <a:rPr lang="cs-CZ" kern="0" dirty="0" smtClean="0"/>
              <a:t>(K) </a:t>
            </a:r>
            <a:r>
              <a:rPr lang="cs-CZ" kern="0" dirty="0" smtClean="0">
                <a:sym typeface="Wingdings" panose="05000000000000000000" pitchFamily="2" charset="2"/>
              </a:rPr>
              <a:t> V</a:t>
            </a:r>
            <a:endParaRPr lang="en-US" kern="0" dirty="0" smtClean="0"/>
          </a:p>
          <a:p>
            <a:pPr lvl="3"/>
            <a:endParaRPr lang="en-US" kern="0" dirty="0"/>
          </a:p>
          <a:p>
            <a:r>
              <a:rPr lang="cs-CZ" kern="0" dirty="0" err="1" smtClean="0"/>
              <a:t>Delete</a:t>
            </a:r>
            <a:r>
              <a:rPr lang="cs-CZ" kern="0" dirty="0" smtClean="0"/>
              <a:t>(K)</a:t>
            </a:r>
            <a:endParaRPr lang="cs-CZ" kern="0" dirty="0"/>
          </a:p>
        </p:txBody>
      </p:sp>
      <p:graphicFrame>
        <p:nvGraphicFramePr>
          <p:cNvPr id="6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30446"/>
              </p:ext>
            </p:extLst>
          </p:nvPr>
        </p:nvGraphicFramePr>
        <p:xfrm>
          <a:off x="4343400" y="2514600"/>
          <a:ext cx="4267200" cy="3200400"/>
        </p:xfrm>
        <a:graphic>
          <a:graphicData uri="http://schemas.openxmlformats.org/drawingml/2006/table">
            <a:tbl>
              <a:tblPr/>
              <a:tblGrid>
                <a:gridCol w="1371600"/>
                <a:gridCol w="2895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Zlatá bula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puč KSČ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sv. Václav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Československo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revoluce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okupace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95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0574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32004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8757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24384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0574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2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6670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3810000" y="4038600"/>
            <a:ext cx="762000" cy="8382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485322" y="3574774"/>
            <a:ext cx="536713" cy="440635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3048000" y="3276600"/>
            <a:ext cx="1143000" cy="685800"/>
          </a:xfrm>
          <a:custGeom>
            <a:avLst/>
            <a:gdLst>
              <a:gd name="connsiteX0" fmla="*/ 536713 w 536713"/>
              <a:gd name="connsiteY0" fmla="*/ 420756 h 440635"/>
              <a:gd name="connsiteX1" fmla="*/ 258417 w 536713"/>
              <a:gd name="connsiteY1" fmla="*/ 3313 h 440635"/>
              <a:gd name="connsiteX2" fmla="*/ 0 w 536713"/>
              <a:gd name="connsiteY2" fmla="*/ 440635 h 440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6713" h="440635">
                <a:moveTo>
                  <a:pt x="536713" y="420756"/>
                </a:moveTo>
                <a:cubicBezTo>
                  <a:pt x="442291" y="210378"/>
                  <a:pt x="347869" y="0"/>
                  <a:pt x="258417" y="3313"/>
                </a:cubicBezTo>
                <a:cubicBezTo>
                  <a:pt x="168965" y="6626"/>
                  <a:pt x="84482" y="223630"/>
                  <a:pt x="0" y="440635"/>
                </a:cubicBezTo>
              </a:path>
            </a:pathLst>
          </a:custGeom>
          <a:ln w="571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Snížení spotřeby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Postupně zapomínáme, co není potřeba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667000" y="3810000"/>
          <a:ext cx="18288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3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4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/>
                        <a:t>5</a:t>
                      </a:r>
                      <a:endParaRPr lang="cs-CZ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cs-CZ" sz="2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Fibonacciho</a:t>
            </a:r>
            <a:r>
              <a:rPr lang="cs-CZ" dirty="0" smtClean="0"/>
              <a:t> čísla – kód III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fib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{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		</a:t>
            </a:r>
            <a:r>
              <a:rPr lang="cs-CZ" dirty="0" err="1" smtClean="0"/>
              <a:t>int</a:t>
            </a:r>
            <a:r>
              <a:rPr lang="cs-CZ" dirty="0" smtClean="0"/>
              <a:t> res </a:t>
            </a:r>
            <a:r>
              <a:rPr lang="en-US" dirty="0" smtClean="0"/>
              <a:t>= 1, </a:t>
            </a:r>
            <a:r>
              <a:rPr lang="en-US" dirty="0" err="1" smtClean="0"/>
              <a:t>prev</a:t>
            </a:r>
            <a:r>
              <a:rPr lang="en-US" dirty="0" smtClean="0"/>
              <a:t> = 1;</a:t>
            </a:r>
          </a:p>
          <a:p>
            <a:pPr>
              <a:defRPr/>
            </a:pPr>
            <a:r>
              <a:rPr lang="en-US" dirty="0" smtClean="0"/>
              <a:t>		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3; </a:t>
            </a:r>
            <a:r>
              <a:rPr lang="en-US" dirty="0" err="1" smtClean="0"/>
              <a:t>i</a:t>
            </a:r>
            <a:r>
              <a:rPr lang="en-US" dirty="0" smtClean="0"/>
              <a:t> &lt;= n; ++</a:t>
            </a:r>
            <a:r>
              <a:rPr lang="en-US" dirty="0" err="1" smtClean="0"/>
              <a:t>i</a:t>
            </a:r>
            <a:r>
              <a:rPr lang="en-US" dirty="0" smtClean="0"/>
              <a:t>) {</a:t>
            </a:r>
          </a:p>
          <a:p>
            <a:pPr>
              <a:defRPr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nxt</a:t>
            </a:r>
            <a:r>
              <a:rPr lang="en-US" dirty="0" smtClean="0"/>
              <a:t> = res + </a:t>
            </a:r>
            <a:r>
              <a:rPr lang="en-US" dirty="0" err="1" smtClean="0"/>
              <a:t>prev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	</a:t>
            </a:r>
            <a:r>
              <a:rPr lang="en-US" dirty="0" err="1" smtClean="0"/>
              <a:t>prev</a:t>
            </a:r>
            <a:r>
              <a:rPr lang="en-US" dirty="0" smtClean="0"/>
              <a:t> = res;</a:t>
            </a:r>
          </a:p>
          <a:p>
            <a:pPr>
              <a:defRPr/>
            </a:pPr>
            <a:r>
              <a:rPr lang="en-US" dirty="0" smtClean="0"/>
              <a:t>			res = </a:t>
            </a:r>
            <a:r>
              <a:rPr lang="en-US" dirty="0" err="1" smtClean="0"/>
              <a:t>nxt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		}</a:t>
            </a:r>
          </a:p>
          <a:p>
            <a:pPr>
              <a:defRPr/>
            </a:pPr>
            <a:r>
              <a:rPr lang="en-US" dirty="0" smtClean="0"/>
              <a:t>		return res;</a:t>
            </a:r>
            <a:endParaRPr lang="cs-CZ" dirty="0" smtClean="0"/>
          </a:p>
          <a:p>
            <a:pPr>
              <a:defRPr/>
            </a:pPr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schéma D.P.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přítomno:</a:t>
            </a:r>
          </a:p>
          <a:p>
            <a:pPr lvl="1"/>
            <a:r>
              <a:rPr lang="cs-CZ" dirty="0" smtClean="0">
                <a:solidFill>
                  <a:srgbClr val="00FFFF"/>
                </a:solidFill>
              </a:rPr>
              <a:t>Řešení problému pomocí menší instance</a:t>
            </a:r>
          </a:p>
          <a:p>
            <a:pPr lvl="1"/>
            <a:r>
              <a:rPr lang="cs-CZ" dirty="0" smtClean="0">
                <a:solidFill>
                  <a:srgbClr val="00FFFF"/>
                </a:solidFill>
              </a:rPr>
              <a:t>Pamatování </a:t>
            </a:r>
            <a:r>
              <a:rPr lang="cs-CZ" dirty="0" smtClean="0">
                <a:solidFill>
                  <a:srgbClr val="00FFFF"/>
                </a:solidFill>
              </a:rPr>
              <a:t>výsledků</a:t>
            </a:r>
          </a:p>
          <a:p>
            <a:pPr lvl="2"/>
            <a:r>
              <a:rPr lang="cs-CZ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Lze </a:t>
            </a:r>
            <a:r>
              <a:rPr lang="cs-CZ" dirty="0">
                <a:solidFill>
                  <a:schemeClr val="bg1">
                    <a:lumMod val="60000"/>
                    <a:lumOff val="40000"/>
                  </a:schemeClr>
                </a:solidFill>
              </a:rPr>
              <a:t>použít slovník (asociativní tabulku / Map</a:t>
            </a:r>
            <a:r>
              <a:rPr lang="cs-CZ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)</a:t>
            </a:r>
            <a:endParaRPr lang="cs-CZ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cs-CZ" dirty="0" smtClean="0"/>
              <a:t>Obvykle jde:</a:t>
            </a:r>
          </a:p>
          <a:p>
            <a:pPr lvl="1"/>
            <a:r>
              <a:rPr lang="cs-CZ" dirty="0" smtClean="0">
                <a:solidFill>
                  <a:srgbClr val="00FFFF"/>
                </a:solidFill>
              </a:rPr>
              <a:t>Postup „zdola“, tj. od nejmenších instancí</a:t>
            </a:r>
          </a:p>
          <a:p>
            <a:pPr lvl="1"/>
            <a:r>
              <a:rPr lang="cs-CZ" dirty="0" smtClean="0">
                <a:solidFill>
                  <a:srgbClr val="00FFFF"/>
                </a:solidFill>
              </a:rPr>
              <a:t>Odstranění rekurze</a:t>
            </a:r>
          </a:p>
          <a:p>
            <a:r>
              <a:rPr lang="cs-CZ" dirty="0" smtClean="0"/>
              <a:t>Často navíc:</a:t>
            </a:r>
          </a:p>
          <a:p>
            <a:pPr lvl="1"/>
            <a:r>
              <a:rPr lang="cs-CZ" dirty="0" smtClean="0">
                <a:solidFill>
                  <a:srgbClr val="00FFFF"/>
                </a:solidFill>
              </a:rPr>
              <a:t>„Zapomínání“ =&gt; menší spotřeba paměti</a:t>
            </a:r>
            <a:endParaRPr lang="cs-CZ" dirty="0">
              <a:solidFill>
                <a:srgbClr val="00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Pascalův trojúhelník</a:t>
            </a:r>
            <a:endParaRPr lang="cs-CZ" dirty="0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3028950" y="1638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647950" y="2171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409950" y="2171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2266950" y="2705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3028950" y="2705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790950" y="2705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1885950" y="32385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2647950" y="32385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1504950" y="37719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2266950" y="37719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3028950" y="37719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1123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1885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2647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3409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3409950" y="32385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3790950" y="37719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4171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4171950" y="32385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4552950" y="37719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4933950" y="43053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2" name="Obdélník 31"/>
          <p:cNvSpPr/>
          <p:nvPr/>
        </p:nvSpPr>
        <p:spPr>
          <a:xfrm>
            <a:off x="742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1504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2266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3028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3790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>
            <a:off x="4552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cs-CZ" dirty="0"/>
          </a:p>
        </p:txBody>
      </p:sp>
      <p:sp>
        <p:nvSpPr>
          <p:cNvPr id="38" name="Obdélník 37"/>
          <p:cNvSpPr/>
          <p:nvPr/>
        </p:nvSpPr>
        <p:spPr>
          <a:xfrm>
            <a:off x="5314950" y="48387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361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p:sp>
        <p:nvSpPr>
          <p:cNvPr id="40" name="Obdélník 39"/>
          <p:cNvSpPr/>
          <p:nvPr/>
        </p:nvSpPr>
        <p:spPr>
          <a:xfrm>
            <a:off x="1123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cs-CZ" dirty="0"/>
          </a:p>
        </p:txBody>
      </p:sp>
      <p:sp>
        <p:nvSpPr>
          <p:cNvPr id="41" name="Obdélník 40"/>
          <p:cNvSpPr/>
          <p:nvPr/>
        </p:nvSpPr>
        <p:spPr>
          <a:xfrm>
            <a:off x="1885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21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2647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</a:t>
            </a:r>
            <a:endParaRPr lang="cs-CZ" dirty="0"/>
          </a:p>
        </p:txBody>
      </p:sp>
      <p:sp>
        <p:nvSpPr>
          <p:cNvPr id="43" name="Obdélník 42"/>
          <p:cNvSpPr/>
          <p:nvPr/>
        </p:nvSpPr>
        <p:spPr>
          <a:xfrm>
            <a:off x="3409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</a:t>
            </a:r>
            <a:endParaRPr lang="cs-CZ" dirty="0"/>
          </a:p>
        </p:txBody>
      </p:sp>
      <p:sp>
        <p:nvSpPr>
          <p:cNvPr id="44" name="Obdélník 43"/>
          <p:cNvSpPr/>
          <p:nvPr/>
        </p:nvSpPr>
        <p:spPr>
          <a:xfrm>
            <a:off x="4171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21</a:t>
            </a:r>
            <a:endParaRPr lang="cs-CZ" dirty="0"/>
          </a:p>
        </p:txBody>
      </p:sp>
      <p:sp>
        <p:nvSpPr>
          <p:cNvPr id="45" name="Obdélník 44"/>
          <p:cNvSpPr/>
          <p:nvPr/>
        </p:nvSpPr>
        <p:spPr>
          <a:xfrm>
            <a:off x="4933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cs-CZ" dirty="0"/>
          </a:p>
        </p:txBody>
      </p:sp>
      <p:sp>
        <p:nvSpPr>
          <p:cNvPr id="46" name="Obdélník 45"/>
          <p:cNvSpPr/>
          <p:nvPr/>
        </p:nvSpPr>
        <p:spPr>
          <a:xfrm>
            <a:off x="5695950" y="5372100"/>
            <a:ext cx="762000" cy="533400"/>
          </a:xfrm>
          <a:prstGeom prst="rect">
            <a:avLst/>
          </a:prstGeom>
          <a:noFill/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181600" y="1905000"/>
                <a:ext cx="2770505" cy="749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no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sz="3200" b="1" i="1" noProof="1" smtClean="0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</m:ctrlPr>
                          </m:fPr>
                          <m:num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𝒏</m:t>
                            </m:r>
                          </m:num>
                          <m:den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𝒌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b="1" noProof="1" smtClean="0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sz="3200" b="1" noProof="1" smtClean="0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=</a:t>
                </a:r>
                <a:r>
                  <a:rPr lang="en-US" sz="1400" b="1" noProof="1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200" b="1" i="1" noProof="1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</m:ctrlPr>
                          </m:fPr>
                          <m:num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𝒏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−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𝒌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b="1" noProof="1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sz="3200" b="1" noProof="1" smtClean="0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+</a:t>
                </a:r>
                <a:r>
                  <a:rPr lang="en-US" sz="1400" b="1" noProof="1">
                    <a:solidFill>
                      <a:srgbClr val="FF66FF"/>
                    </a:solidFill>
                    <a:latin typeface="Courier New" pitchFamily="49" charset="0"/>
                    <a:cs typeface="Courier New" pitchFamily="49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sz="3200" b="1" i="1" noProof="1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</m:ctrlPr>
                          </m:fPr>
                          <m:num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𝒏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−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pt-BR" sz="3200" b="1" i="1" noProof="1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𝒌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−</m:t>
                            </m:r>
                            <m:r>
                              <a:rPr lang="en-US" sz="3200" b="1" i="1" noProof="1" smtClean="0">
                                <a:solidFill>
                                  <a:srgbClr val="FF66FF"/>
                                </a:solidFill>
                                <a:latin typeface="Cambria Math"/>
                                <a:cs typeface="Courier New" pitchFamily="49" charset="0"/>
                              </a:rPr>
                              <m:t>𝟏</m:t>
                            </m:r>
                          </m:den>
                        </m:f>
                      </m:e>
                    </m:d>
                  </m:oMath>
                </a14:m>
                <a:endParaRPr lang="cs-CZ" sz="3200" b="1" noProof="1">
                  <a:solidFill>
                    <a:srgbClr val="FF66FF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05000"/>
                <a:ext cx="2770505" cy="749110"/>
              </a:xfrm>
              <a:prstGeom prst="rect">
                <a:avLst/>
              </a:prstGeom>
              <a:blipFill rotWithShape="1">
                <a:blip r:embed="rId2"/>
                <a:stretch>
                  <a:fillRect r="-24229" b="-1557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Přímá spojovací čára 8"/>
          <p:cNvCxnSpPr/>
          <p:nvPr/>
        </p:nvCxnSpPr>
        <p:spPr>
          <a:xfrm>
            <a:off x="2647950" y="4229100"/>
            <a:ext cx="228600" cy="3810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2794952" y="3962400"/>
            <a:ext cx="557848" cy="9144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sz="4400" b="1" noProof="1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+</a:t>
            </a:r>
            <a:endParaRPr lang="cs-CZ" sz="4400" b="1" noProof="1">
              <a:solidFill>
                <a:srgbClr val="FF0000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50" name="Přímá spojovací čára 12"/>
          <p:cNvCxnSpPr/>
          <p:nvPr/>
        </p:nvCxnSpPr>
        <p:spPr>
          <a:xfrm flipH="1">
            <a:off x="3200400" y="4229100"/>
            <a:ext cx="209550" cy="3810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ovéPole 54"/>
              <p:cNvSpPr txBox="1"/>
              <p:nvPr/>
            </p:nvSpPr>
            <p:spPr>
              <a:xfrm>
                <a:off x="6538277" y="4283170"/>
                <a:ext cx="1671003" cy="749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noAutofit/>
              </a:bodyPr>
              <a:lstStyle/>
              <a:p>
                <a:r>
                  <a:rPr lang="en-US" sz="3200" b="1" noProof="1" smtClean="0">
                    <a:solidFill>
                      <a:srgbClr val="FF66FF"/>
                    </a:solidFill>
                    <a:cs typeface="Courier New" pitchFamily="49" charset="0"/>
                  </a:rPr>
                  <a:t>∑ </a:t>
                </a:r>
                <a14:m>
                  <m:oMath xmlns:m="http://schemas.openxmlformats.org/officeDocument/2006/math">
                    <m:r>
                      <a:rPr lang="en-US" sz="3200" b="1" i="1" noProof="1" smtClean="0">
                        <a:solidFill>
                          <a:srgbClr val="FF66FF"/>
                        </a:solidFill>
                        <a:latin typeface="Cambria Math"/>
                        <a:cs typeface="Courier New" pitchFamily="49" charset="0"/>
                      </a:rPr>
                      <m:t>=</m:t>
                    </m:r>
                    <m:sSup>
                      <m:sSupPr>
                        <m:ctrlPr>
                          <a:rPr lang="en-US" sz="3200" b="1" i="1" noProof="1" smtClean="0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</m:ctrlPr>
                      </m:sSupPr>
                      <m:e>
                        <m:r>
                          <a:rPr lang="en-US" sz="3200" b="1" i="1" noProof="1" smtClean="0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  <m:t>𝟐</m:t>
                        </m:r>
                      </m:e>
                      <m:sup>
                        <m:r>
                          <a:rPr lang="en-US" sz="3200" b="1" i="1" noProof="1" smtClean="0">
                            <a:solidFill>
                              <a:srgbClr val="FF66FF"/>
                            </a:solidFill>
                            <a:latin typeface="Cambria Math"/>
                            <a:cs typeface="Courier New" pitchFamily="49" charset="0"/>
                          </a:rPr>
                          <m:t>𝒏</m:t>
                        </m:r>
                      </m:sup>
                    </m:sSup>
                  </m:oMath>
                </a14:m>
                <a:endParaRPr lang="cs-CZ" sz="3200" b="1" noProof="1">
                  <a:solidFill>
                    <a:srgbClr val="FF66FF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mc:Choice>
        <mc:Fallback xmlns="">
          <p:sp>
            <p:nvSpPr>
              <p:cNvPr id="55" name="TextovéPole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8277" y="4283170"/>
                <a:ext cx="1671003" cy="749110"/>
              </a:xfrm>
              <a:prstGeom prst="rect">
                <a:avLst/>
              </a:prstGeom>
              <a:blipFill rotWithShape="1">
                <a:blip r:embed="rId3"/>
                <a:stretch>
                  <a:fillRect l="-9489" t="-146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33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9" grpId="0"/>
      <p:bldP spid="5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nejdelší společnou </a:t>
            </a:r>
            <a:r>
              <a:rPr lang="cs-CZ" dirty="0" err="1" smtClean="0"/>
              <a:t>podposloupnost</a:t>
            </a:r>
            <a:r>
              <a:rPr lang="cs-CZ" dirty="0" smtClean="0"/>
              <a:t> (i nesouvislou) řetězců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abrakadabra</a:t>
            </a:r>
          </a:p>
          <a:p>
            <a:pPr algn="ctr">
              <a:buNone/>
            </a:pP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err="1" smtClean="0">
                <a:solidFill>
                  <a:srgbClr val="00FFFF"/>
                </a:solidFill>
              </a:rPr>
              <a:t>barunka</a:t>
            </a:r>
            <a:endParaRPr lang="cs-CZ" b="1" spc="800" dirty="0">
              <a:solidFill>
                <a:srgbClr val="00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Najděte nejdelší společnou </a:t>
            </a:r>
            <a:r>
              <a:rPr lang="cs-CZ" dirty="0" err="1" smtClean="0"/>
              <a:t>podposloupnost</a:t>
            </a:r>
            <a:r>
              <a:rPr lang="cs-CZ" dirty="0" smtClean="0"/>
              <a:t> (i nesouvislou) řetězců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a</a:t>
            </a:r>
            <a:r>
              <a:rPr lang="cs-CZ" b="1" spc="800" dirty="0" smtClean="0">
                <a:solidFill>
                  <a:srgbClr val="FF0000"/>
                </a:solidFill>
              </a:rPr>
              <a:t>b</a:t>
            </a:r>
            <a:r>
              <a:rPr lang="cs-CZ" b="1" spc="800" dirty="0" smtClean="0">
                <a:solidFill>
                  <a:srgbClr val="00FFFF"/>
                </a:solidFill>
              </a:rPr>
              <a:t>rak</a:t>
            </a:r>
            <a:r>
              <a:rPr lang="cs-CZ" b="1" spc="800" dirty="0" smtClean="0">
                <a:solidFill>
                  <a:srgbClr val="FF0000"/>
                </a:solidFill>
              </a:rPr>
              <a:t>a</a:t>
            </a:r>
            <a:r>
              <a:rPr lang="cs-CZ" b="1" spc="800" dirty="0" smtClean="0">
                <a:solidFill>
                  <a:srgbClr val="00FFFF"/>
                </a:solidFill>
              </a:rPr>
              <a:t>dab</a:t>
            </a:r>
            <a:r>
              <a:rPr lang="cs-CZ" b="1" spc="800" dirty="0" smtClean="0">
                <a:solidFill>
                  <a:srgbClr val="FF0000"/>
                </a:solidFill>
              </a:rPr>
              <a:t>ra</a:t>
            </a:r>
          </a:p>
          <a:p>
            <a:pPr algn="ctr">
              <a:buNone/>
            </a:pP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err="1" smtClean="0">
                <a:solidFill>
                  <a:srgbClr val="FF0000"/>
                </a:solidFill>
              </a:rPr>
              <a:t>bar</a:t>
            </a:r>
            <a:r>
              <a:rPr lang="cs-CZ" b="1" spc="800" dirty="0" err="1" smtClean="0">
                <a:solidFill>
                  <a:srgbClr val="00FFFF"/>
                </a:solidFill>
              </a:rPr>
              <a:t>unk</a:t>
            </a:r>
            <a:r>
              <a:rPr lang="cs-CZ" b="1" spc="800" dirty="0" err="1" smtClean="0">
                <a:solidFill>
                  <a:srgbClr val="FF0000"/>
                </a:solidFill>
              </a:rPr>
              <a:t>a</a:t>
            </a:r>
            <a:endParaRPr lang="cs-CZ" b="1" spc="800" dirty="0">
              <a:solidFill>
                <a:srgbClr val="FF0000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Ono to ale vůbec nemusí být jednoduché</a:t>
            </a:r>
          </a:p>
          <a:p>
            <a:r>
              <a:rPr lang="cs-CZ" dirty="0" smtClean="0"/>
              <a:t>Například: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abrakadabra </a:t>
            </a:r>
            <a:r>
              <a:rPr lang="cs-CZ" b="1" spc="800" dirty="0" err="1" smtClean="0">
                <a:solidFill>
                  <a:srgbClr val="00FFFF"/>
                </a:solidFill>
              </a:rPr>
              <a:t>abrakadabra</a:t>
            </a: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dobry </a:t>
            </a:r>
            <a:r>
              <a:rPr lang="cs-CZ" b="1" spc="800" dirty="0" err="1" smtClean="0">
                <a:solidFill>
                  <a:srgbClr val="00FFFF"/>
                </a:solidFill>
              </a:rPr>
              <a:t>kram</a:t>
            </a:r>
            <a:r>
              <a:rPr lang="cs-CZ" b="1" spc="800" dirty="0" smtClean="0">
                <a:solidFill>
                  <a:srgbClr val="00FFFF"/>
                </a:solidFill>
              </a:rPr>
              <a:t> a brak </a:t>
            </a:r>
            <a:endParaRPr lang="cs-CZ" b="1" spc="800" dirty="0">
              <a:solidFill>
                <a:srgbClr val="00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Datová struktura </a:t>
            </a:r>
            <a:r>
              <a:rPr lang="cs-CZ" u="sng" dirty="0" smtClean="0"/>
              <a:t>Slovník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465211"/>
              </p:ext>
            </p:extLst>
          </p:nvPr>
        </p:nvGraphicFramePr>
        <p:xfrm>
          <a:off x="6019800" y="2286000"/>
          <a:ext cx="2895600" cy="4114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úterý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čtvrtek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sobota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neděle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025271"/>
              </p:ext>
            </p:extLst>
          </p:nvPr>
        </p:nvGraphicFramePr>
        <p:xfrm>
          <a:off x="5105400" y="2286000"/>
          <a:ext cx="685800" cy="4114800"/>
        </p:xfrm>
        <a:graphic>
          <a:graphicData uri="http://schemas.openxmlformats.org/drawingml/2006/table">
            <a:tbl>
              <a:tblPr/>
              <a:tblGrid>
                <a:gridCol w="6858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5613" y="1598613"/>
            <a:ext cx="4421187" cy="4497387"/>
          </a:xfrm>
        </p:spPr>
        <p:txBody>
          <a:bodyPr/>
          <a:lstStyle/>
          <a:p>
            <a:r>
              <a:rPr lang="cs-CZ" dirty="0"/>
              <a:t>Jak implementovat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r>
              <a:rPr lang="cs-CZ" dirty="0" smtClean="0"/>
              <a:t>Pole</a:t>
            </a:r>
          </a:p>
          <a:p>
            <a:pPr lvl="1"/>
            <a:r>
              <a:rPr lang="cs-CZ" dirty="0" smtClean="0"/>
              <a:t>K = index</a:t>
            </a:r>
          </a:p>
          <a:p>
            <a:pPr lvl="1"/>
            <a:endParaRPr lang="cs-CZ" dirty="0" smtClean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 přímočaré</a:t>
            </a:r>
          </a:p>
          <a:p>
            <a:pPr lvl="1"/>
            <a:r>
              <a:rPr lang="cs-CZ" dirty="0" err="1">
                <a:sym typeface="Wingdings" panose="05000000000000000000" pitchFamily="2" charset="2"/>
              </a:rPr>
              <a:t>Find</a:t>
            </a:r>
            <a:r>
              <a:rPr lang="cs-CZ" dirty="0">
                <a:sym typeface="Wingdings" panose="05000000000000000000" pitchFamily="2" charset="2"/>
              </a:rPr>
              <a:t>(K)</a:t>
            </a:r>
          </a:p>
          <a:p>
            <a:pPr lvl="2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  <a:sym typeface="Wingdings" panose="05000000000000000000" pitchFamily="2" charset="2"/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25692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Ono to ale vůbec nemusí být jednoduché</a:t>
            </a:r>
          </a:p>
          <a:p>
            <a:r>
              <a:rPr lang="cs-CZ" dirty="0" smtClean="0"/>
              <a:t>Například: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abrakadabra </a:t>
            </a:r>
            <a:r>
              <a:rPr lang="cs-CZ" b="1" spc="800" dirty="0" err="1" smtClean="0">
                <a:solidFill>
                  <a:srgbClr val="00FFFF"/>
                </a:solidFill>
              </a:rPr>
              <a:t>abrakadabra</a:t>
            </a: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endParaRPr lang="cs-CZ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smtClean="0">
                <a:solidFill>
                  <a:srgbClr val="00FFFF"/>
                </a:solidFill>
              </a:rPr>
              <a:t>dobry </a:t>
            </a:r>
            <a:r>
              <a:rPr lang="cs-CZ" b="1" spc="800" dirty="0" err="1" smtClean="0">
                <a:solidFill>
                  <a:srgbClr val="00FFFF"/>
                </a:solidFill>
              </a:rPr>
              <a:t>kram</a:t>
            </a:r>
            <a:r>
              <a:rPr lang="cs-CZ" b="1" spc="800" dirty="0" smtClean="0">
                <a:solidFill>
                  <a:srgbClr val="00FFFF"/>
                </a:solidFill>
              </a:rPr>
              <a:t> a brak </a:t>
            </a:r>
            <a:endParaRPr lang="cs-CZ" b="1" spc="800" dirty="0">
              <a:solidFill>
                <a:srgbClr val="00FFFF"/>
              </a:solidFill>
            </a:endParaRPr>
          </a:p>
        </p:txBody>
      </p:sp>
      <p:sp>
        <p:nvSpPr>
          <p:cNvPr id="4" name="Šrafovaná šipka doprava 3"/>
          <p:cNvSpPr/>
          <p:nvPr/>
        </p:nvSpPr>
        <p:spPr>
          <a:xfrm rot="5400000">
            <a:off x="1177290" y="30137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rafovaná šipka doprava 4"/>
          <p:cNvSpPr/>
          <p:nvPr/>
        </p:nvSpPr>
        <p:spPr>
          <a:xfrm rot="5400000">
            <a:off x="1558290" y="30137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rafovaná šipka doprava 5"/>
          <p:cNvSpPr/>
          <p:nvPr/>
        </p:nvSpPr>
        <p:spPr>
          <a:xfrm rot="5400000">
            <a:off x="2091690" y="30137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rafovaná šipka doprava 6"/>
          <p:cNvSpPr/>
          <p:nvPr/>
        </p:nvSpPr>
        <p:spPr>
          <a:xfrm rot="5400000">
            <a:off x="2396490" y="30137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rafovaná šipka doprava 7"/>
          <p:cNvSpPr/>
          <p:nvPr/>
        </p:nvSpPr>
        <p:spPr>
          <a:xfrm rot="5400000">
            <a:off x="2548890" y="43091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rafovaná šipka doprava 8"/>
          <p:cNvSpPr/>
          <p:nvPr/>
        </p:nvSpPr>
        <p:spPr>
          <a:xfrm rot="5400000">
            <a:off x="2853690" y="43091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rafovaná šipka doprava 9"/>
          <p:cNvSpPr/>
          <p:nvPr/>
        </p:nvSpPr>
        <p:spPr>
          <a:xfrm rot="5400000">
            <a:off x="3691890" y="43091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rafovaná šipka doprava 10"/>
          <p:cNvSpPr/>
          <p:nvPr/>
        </p:nvSpPr>
        <p:spPr>
          <a:xfrm rot="5400000">
            <a:off x="4301490" y="4309110"/>
            <a:ext cx="388620" cy="457200"/>
          </a:xfrm>
          <a:prstGeom prst="stripedRightArrow">
            <a:avLst/>
          </a:prstGeom>
          <a:solidFill>
            <a:srgbClr val="00FF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rafovaná šipka doprava 11"/>
          <p:cNvSpPr/>
          <p:nvPr/>
        </p:nvSpPr>
        <p:spPr>
          <a:xfrm rot="16200000">
            <a:off x="2777490" y="37757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rafovaná šipka doprava 12"/>
          <p:cNvSpPr/>
          <p:nvPr/>
        </p:nvSpPr>
        <p:spPr>
          <a:xfrm rot="16200000">
            <a:off x="3463290" y="37757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rafovaná šipka doprava 13"/>
          <p:cNvSpPr/>
          <p:nvPr/>
        </p:nvSpPr>
        <p:spPr>
          <a:xfrm rot="16200000">
            <a:off x="3768090" y="37757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rafovaná šipka doprava 14"/>
          <p:cNvSpPr/>
          <p:nvPr/>
        </p:nvSpPr>
        <p:spPr>
          <a:xfrm rot="16200000">
            <a:off x="1863090" y="49949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rafovaná šipka doprava 15"/>
          <p:cNvSpPr/>
          <p:nvPr/>
        </p:nvSpPr>
        <p:spPr>
          <a:xfrm rot="16200000">
            <a:off x="2548890" y="49949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rafovaná šipka doprava 16"/>
          <p:cNvSpPr/>
          <p:nvPr/>
        </p:nvSpPr>
        <p:spPr>
          <a:xfrm rot="16200000">
            <a:off x="2853690" y="4994910"/>
            <a:ext cx="388620" cy="457200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Rekurzivní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Pomohlo by, kdybychom uměli řešení pro jakékoli kratší řetězce?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Rekurzivní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Pomohlo by, kdybychom uměli řešení pro jakékoli kratší řetězce?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err="1" smtClean="0">
                <a:solidFill>
                  <a:srgbClr val="00FFFF"/>
                </a:solidFill>
              </a:rPr>
              <a:t>xxxxxxxxxxxx</a:t>
            </a:r>
            <a:r>
              <a:rPr lang="cs-CZ" b="1" spc="800" dirty="0" smtClean="0">
                <a:solidFill>
                  <a:srgbClr val="00FFFF"/>
                </a:solidFill>
              </a:rPr>
              <a:t> </a:t>
            </a:r>
            <a:r>
              <a:rPr lang="cs-CZ" b="1" spc="800" dirty="0" smtClean="0">
                <a:solidFill>
                  <a:srgbClr val="00FF00"/>
                </a:solidFill>
              </a:rPr>
              <a:t>A</a:t>
            </a:r>
          </a:p>
          <a:p>
            <a:pPr algn="ctr">
              <a:buNone/>
            </a:pPr>
            <a:endParaRPr lang="cs-CZ" sz="2000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endParaRPr lang="cs-CZ" sz="2000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err="1" smtClean="0">
                <a:solidFill>
                  <a:srgbClr val="00FFFF"/>
                </a:solidFill>
              </a:rPr>
              <a:t>xxxxxxxxxxxxxxx</a:t>
            </a:r>
            <a:r>
              <a:rPr lang="cs-CZ" b="1" spc="800" dirty="0" smtClean="0">
                <a:solidFill>
                  <a:srgbClr val="00FFFF"/>
                </a:solidFill>
              </a:rPr>
              <a:t> </a:t>
            </a:r>
            <a:r>
              <a:rPr lang="cs-CZ" b="1" spc="800" dirty="0" smtClean="0">
                <a:solidFill>
                  <a:srgbClr val="00FF00"/>
                </a:solidFill>
              </a:rPr>
              <a:t>A</a:t>
            </a:r>
          </a:p>
          <a:p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 rot="16200000" flipH="1">
            <a:off x="6477000" y="4038600"/>
            <a:ext cx="762000" cy="304800"/>
          </a:xfrm>
          <a:prstGeom prst="line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2133600" y="3276600"/>
            <a:ext cx="41910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676400" y="4572000"/>
            <a:ext cx="50292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Rekurzivní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Pomohlo by, kdybychom uměli řešení pro jakékoli kratší řetězce?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spc="800" dirty="0" err="1" smtClean="0">
                <a:solidFill>
                  <a:srgbClr val="00FFFF"/>
                </a:solidFill>
              </a:rPr>
              <a:t>xxxxxxxxxxxx</a:t>
            </a:r>
            <a:r>
              <a:rPr lang="cs-CZ" b="1" spc="800" dirty="0" smtClean="0">
                <a:solidFill>
                  <a:srgbClr val="00FFFF"/>
                </a:solidFill>
              </a:rPr>
              <a:t> </a:t>
            </a:r>
            <a:r>
              <a:rPr lang="cs-CZ" b="1" spc="800" dirty="0" smtClean="0">
                <a:solidFill>
                  <a:srgbClr val="FF0000"/>
                </a:solidFill>
              </a:rPr>
              <a:t>B</a:t>
            </a:r>
          </a:p>
          <a:p>
            <a:pPr lvl="0" algn="ctr">
              <a:buClr>
                <a:srgbClr val="CCECFF"/>
              </a:buClr>
              <a:buNone/>
            </a:pPr>
            <a:endParaRPr lang="cs-CZ" sz="2000" b="1" spc="800" dirty="0" smtClean="0">
              <a:solidFill>
                <a:srgbClr val="00FFFF"/>
              </a:solidFill>
            </a:endParaRPr>
          </a:p>
          <a:p>
            <a:pPr lvl="0" algn="ctr">
              <a:buClr>
                <a:srgbClr val="CCECFF"/>
              </a:buClr>
              <a:buNone/>
            </a:pPr>
            <a:endParaRPr lang="cs-CZ" sz="2000" b="1" spc="800" dirty="0" smtClean="0">
              <a:solidFill>
                <a:srgbClr val="00FFFF"/>
              </a:solidFill>
            </a:endParaRPr>
          </a:p>
          <a:p>
            <a:pPr algn="ctr">
              <a:buNone/>
            </a:pPr>
            <a:r>
              <a:rPr lang="cs-CZ" b="1" spc="800" dirty="0" err="1" smtClean="0">
                <a:solidFill>
                  <a:srgbClr val="00FFFF"/>
                </a:solidFill>
              </a:rPr>
              <a:t>xxxxxxxxxxxxxxx</a:t>
            </a:r>
            <a:r>
              <a:rPr lang="cs-CZ" b="1" spc="800" dirty="0" smtClean="0">
                <a:solidFill>
                  <a:srgbClr val="00FFFF"/>
                </a:solidFill>
              </a:rPr>
              <a:t> </a:t>
            </a:r>
            <a:r>
              <a:rPr lang="cs-CZ" b="1" spc="800" dirty="0" smtClean="0">
                <a:solidFill>
                  <a:srgbClr val="FF0000"/>
                </a:solidFill>
              </a:rPr>
              <a:t>C</a:t>
            </a:r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 rot="16200000" flipH="1">
            <a:off x="6477000" y="4038600"/>
            <a:ext cx="762000" cy="304800"/>
          </a:xfrm>
          <a:prstGeom prst="line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2209800" y="3276600"/>
            <a:ext cx="41148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76400" y="4572000"/>
            <a:ext cx="56388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133600" y="3276600"/>
            <a:ext cx="47244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752600" y="4572000"/>
            <a:ext cx="4953000" cy="60960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Podposloupnost</a:t>
            </a:r>
            <a:r>
              <a:rPr lang="cs-CZ" dirty="0" smtClean="0"/>
              <a:t> rekurzivně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char[] s1, s2;</a:t>
            </a:r>
          </a:p>
          <a:p>
            <a:r>
              <a:rPr lang="cs-CZ" sz="2400" dirty="0" err="1" smtClean="0"/>
              <a:t>int</a:t>
            </a:r>
            <a:r>
              <a:rPr lang="cs-CZ" sz="2400" dirty="0" smtClean="0"/>
              <a:t> </a:t>
            </a:r>
            <a:r>
              <a:rPr lang="cs-CZ" sz="2400" dirty="0" err="1" smtClean="0"/>
              <a:t>commonLen</a:t>
            </a:r>
            <a:r>
              <a:rPr lang="cs-CZ" sz="2400" dirty="0" smtClean="0"/>
              <a:t> (</a:t>
            </a:r>
            <a:r>
              <a:rPr lang="cs-CZ" sz="2400" dirty="0" err="1" smtClean="0"/>
              <a:t>int</a:t>
            </a:r>
            <a:r>
              <a:rPr lang="cs-CZ" sz="2400" dirty="0" smtClean="0"/>
              <a:t> </a:t>
            </a:r>
            <a:r>
              <a:rPr lang="en-US" sz="2400" dirty="0" smtClean="0"/>
              <a:t>m1</a:t>
            </a:r>
            <a:r>
              <a:rPr lang="cs-CZ" sz="2400" dirty="0" smtClean="0"/>
              <a:t>, </a:t>
            </a:r>
            <a:r>
              <a:rPr lang="cs-CZ" sz="2400" dirty="0" err="1" smtClean="0"/>
              <a:t>int</a:t>
            </a:r>
            <a:r>
              <a:rPr lang="cs-CZ" sz="2400" dirty="0" smtClean="0"/>
              <a:t> </a:t>
            </a:r>
            <a:r>
              <a:rPr lang="en-US" sz="2400" dirty="0" smtClean="0"/>
              <a:t>m2</a:t>
            </a:r>
            <a:r>
              <a:rPr lang="cs-CZ" sz="2400" dirty="0" smtClean="0"/>
              <a:t>) </a:t>
            </a:r>
            <a:r>
              <a:rPr lang="en-US" sz="2400" dirty="0" smtClean="0"/>
              <a:t>{</a:t>
            </a:r>
          </a:p>
          <a:p>
            <a:r>
              <a:rPr lang="en-US" sz="2400" dirty="0" smtClean="0"/>
              <a:t>		if (m1 == 0 || m2 == 0)</a:t>
            </a:r>
          </a:p>
          <a:p>
            <a:r>
              <a:rPr lang="en-US" sz="2400" dirty="0" smtClean="0"/>
              <a:t>			return 0;</a:t>
            </a:r>
          </a:p>
          <a:p>
            <a:r>
              <a:rPr lang="en-US" sz="2400" dirty="0" smtClean="0"/>
              <a:t>		if (s1[m1-1] == s2[m2-1])</a:t>
            </a:r>
          </a:p>
          <a:p>
            <a:r>
              <a:rPr lang="en-US" sz="2400" dirty="0" smtClean="0"/>
              <a:t>			return 1 + </a:t>
            </a:r>
            <a:r>
              <a:rPr lang="en-US" sz="2400" dirty="0" err="1" smtClean="0"/>
              <a:t>commonLen</a:t>
            </a:r>
            <a:r>
              <a:rPr lang="en-US" sz="2400" dirty="0" smtClean="0"/>
              <a:t>(m1-1, m2-1);</a:t>
            </a:r>
          </a:p>
          <a:p>
            <a:r>
              <a:rPr lang="en-US" sz="2400" dirty="0" smtClean="0"/>
              <a:t>		return Math.max(</a:t>
            </a:r>
          </a:p>
          <a:p>
            <a:r>
              <a:rPr lang="en-US" sz="2400" dirty="0" smtClean="0"/>
              <a:t>			</a:t>
            </a:r>
            <a:r>
              <a:rPr lang="en-US" sz="2400" dirty="0" err="1" smtClean="0"/>
              <a:t>commonLen</a:t>
            </a:r>
            <a:r>
              <a:rPr lang="en-US" sz="2400" dirty="0" smtClean="0"/>
              <a:t>(m1, m2-1),</a:t>
            </a:r>
          </a:p>
          <a:p>
            <a:r>
              <a:rPr lang="en-US" sz="2400" dirty="0" smtClean="0"/>
              <a:t>			</a:t>
            </a:r>
            <a:r>
              <a:rPr lang="en-US" sz="2400" dirty="0" err="1" smtClean="0"/>
              <a:t>commonLen</a:t>
            </a:r>
            <a:r>
              <a:rPr lang="en-US" sz="2400" dirty="0" smtClean="0"/>
              <a:t>(m1-1, m2));</a:t>
            </a:r>
          </a:p>
          <a:p>
            <a:r>
              <a:rPr lang="en-US" sz="2400" dirty="0" smtClean="0"/>
              <a:t>}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3200400" y="2057400"/>
            <a:ext cx="3048000" cy="6096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447800" y="2590800"/>
            <a:ext cx="4343400" cy="838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447800" y="3505200"/>
            <a:ext cx="7162800" cy="914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447800" y="4419600"/>
            <a:ext cx="5029200" cy="1295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33400" y="2133600"/>
            <a:ext cx="838200" cy="533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8" grpId="0" animBg="1"/>
      <p:bldP spid="8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dynamicky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1905000" y="1676400"/>
            <a:ext cx="533400" cy="457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838200" y="2362200"/>
            <a:ext cx="533400" cy="533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dynamicky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lipsa 6"/>
          <p:cNvSpPr/>
          <p:nvPr/>
        </p:nvSpPr>
        <p:spPr>
          <a:xfrm>
            <a:off x="1371600" y="5181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70866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rot="16200000" flipH="1">
            <a:off x="6743700" y="4991100"/>
            <a:ext cx="533400" cy="4572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58000" y="4572000"/>
            <a:ext cx="838200" cy="9144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sz="4400" b="1" noProof="1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+</a:t>
            </a:r>
            <a:r>
              <a:rPr lang="cs-CZ" sz="4400" b="1" noProof="1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1</a:t>
            </a:r>
            <a:endParaRPr lang="cs-CZ" sz="4400" b="1" noProof="1">
              <a:solidFill>
                <a:srgbClr val="FF0000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13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dynamicky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Elipsa 6"/>
          <p:cNvSpPr/>
          <p:nvPr/>
        </p:nvSpPr>
        <p:spPr>
          <a:xfrm>
            <a:off x="1371600" y="4800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65532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6248400" y="5029200"/>
            <a:ext cx="457200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410200" y="4114800"/>
            <a:ext cx="1447800" cy="9144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cs-CZ" sz="4400" b="1" noProof="1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max</a:t>
            </a:r>
            <a:endParaRPr lang="cs-CZ" sz="4400" b="1" noProof="1">
              <a:solidFill>
                <a:srgbClr val="FF0000"/>
              </a:solidFill>
              <a:latin typeface="+mj-lt"/>
              <a:cs typeface="Courier New" pitchFamily="49" charset="0"/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6591300" y="4838700"/>
            <a:ext cx="381000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Podposloupnost</a:t>
            </a:r>
            <a:r>
              <a:rPr lang="cs-CZ" dirty="0" smtClean="0"/>
              <a:t> dynamicky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cs-CZ" sz="2000" dirty="0" err="1" smtClean="0"/>
              <a:t>int</a:t>
            </a:r>
            <a:r>
              <a:rPr lang="cs-CZ" sz="2000" dirty="0" smtClean="0"/>
              <a:t> </a:t>
            </a:r>
            <a:r>
              <a:rPr lang="cs-CZ" sz="2000" dirty="0" err="1" smtClean="0"/>
              <a:t>best</a:t>
            </a:r>
            <a:r>
              <a:rPr lang="en-US" sz="2000" dirty="0" smtClean="0"/>
              <a:t>[][] = new </a:t>
            </a:r>
            <a:r>
              <a:rPr lang="en-US" sz="2000" dirty="0" err="1" smtClean="0"/>
              <a:t>int</a:t>
            </a:r>
            <a:r>
              <a:rPr lang="en-US" sz="2000" dirty="0" smtClean="0"/>
              <a:t>[len1+1][len2+1];</a:t>
            </a:r>
          </a:p>
          <a:p>
            <a:r>
              <a:rPr lang="cs-CZ" sz="2000" dirty="0" err="1" smtClean="0"/>
              <a:t>int</a:t>
            </a:r>
            <a:r>
              <a:rPr lang="cs-CZ" sz="2000" dirty="0" smtClean="0"/>
              <a:t> </a:t>
            </a:r>
            <a:r>
              <a:rPr lang="cs-CZ" sz="2000" dirty="0" err="1" smtClean="0"/>
              <a:t>commonLen</a:t>
            </a:r>
            <a:r>
              <a:rPr lang="cs-CZ" sz="2000" dirty="0" smtClean="0"/>
              <a:t> (</a:t>
            </a:r>
            <a:r>
              <a:rPr lang="en-US" sz="2000" dirty="0" smtClean="0"/>
              <a:t>char[] s1, char[] s2</a:t>
            </a:r>
            <a:r>
              <a:rPr lang="cs-CZ" sz="2000" dirty="0" smtClean="0"/>
              <a:t>) </a:t>
            </a:r>
            <a:r>
              <a:rPr lang="en-US" sz="2000" dirty="0" smtClean="0"/>
              <a:t>{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		</a:t>
            </a:r>
            <a:r>
              <a:rPr lang="en-US" sz="1400" dirty="0" smtClean="0"/>
              <a:t>for 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0; </a:t>
            </a:r>
            <a:r>
              <a:rPr lang="en-US" sz="1400" dirty="0" err="1" smtClean="0"/>
              <a:t>i</a:t>
            </a:r>
            <a:r>
              <a:rPr lang="en-US" sz="1400" dirty="0" smtClean="0"/>
              <a:t> &lt;= len1; ++</a:t>
            </a:r>
            <a:r>
              <a:rPr lang="en-US" sz="1400" dirty="0" err="1" smtClean="0"/>
              <a:t>i</a:t>
            </a:r>
            <a:r>
              <a:rPr lang="en-US" sz="1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1400" dirty="0" smtClean="0"/>
              <a:t>			best[</a:t>
            </a:r>
            <a:r>
              <a:rPr lang="en-US" sz="1400" dirty="0" err="1" smtClean="0"/>
              <a:t>i</a:t>
            </a:r>
            <a:r>
              <a:rPr lang="en-US" sz="1400" dirty="0" smtClean="0"/>
              <a:t>][0] = 0;</a:t>
            </a:r>
          </a:p>
          <a:p>
            <a:pPr>
              <a:lnSpc>
                <a:spcPct val="80000"/>
              </a:lnSpc>
            </a:pPr>
            <a:r>
              <a:rPr lang="en-US" sz="1400" dirty="0" smtClean="0"/>
              <a:t>		for (</a:t>
            </a:r>
            <a:r>
              <a:rPr lang="en-US" sz="1400" dirty="0" err="1" smtClean="0"/>
              <a:t>int</a:t>
            </a:r>
            <a:r>
              <a:rPr lang="en-US" sz="1400" dirty="0" smtClean="0"/>
              <a:t> </a:t>
            </a:r>
            <a:r>
              <a:rPr lang="en-US" sz="1400" dirty="0" err="1" smtClean="0"/>
              <a:t>i</a:t>
            </a:r>
            <a:r>
              <a:rPr lang="en-US" sz="1400" dirty="0" smtClean="0"/>
              <a:t> = 0; </a:t>
            </a:r>
            <a:r>
              <a:rPr lang="en-US" sz="1400" dirty="0" err="1" smtClean="0"/>
              <a:t>i</a:t>
            </a:r>
            <a:r>
              <a:rPr lang="en-US" sz="1400" dirty="0" smtClean="0"/>
              <a:t> &lt;= len2; ++</a:t>
            </a:r>
            <a:r>
              <a:rPr lang="en-US" sz="1400" dirty="0" err="1" smtClean="0"/>
              <a:t>i</a:t>
            </a:r>
            <a:r>
              <a:rPr lang="en-US" sz="1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en-US" sz="1400" dirty="0" smtClean="0"/>
              <a:t>			best[0][</a:t>
            </a:r>
            <a:r>
              <a:rPr lang="en-US" sz="1400" dirty="0" err="1" smtClean="0"/>
              <a:t>i</a:t>
            </a:r>
            <a:r>
              <a:rPr lang="en-US" sz="1400" dirty="0" smtClean="0"/>
              <a:t>] = 0;</a:t>
            </a:r>
          </a:p>
          <a:p>
            <a:r>
              <a:rPr lang="en-US" sz="2000" dirty="0" smtClean="0"/>
              <a:t>		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= 1; </a:t>
            </a:r>
            <a:r>
              <a:rPr lang="en-US" sz="2000" dirty="0" err="1" smtClean="0"/>
              <a:t>i</a:t>
            </a:r>
            <a:r>
              <a:rPr lang="en-US" sz="2000" dirty="0" smtClean="0"/>
              <a:t> &lt;= len1; ++</a:t>
            </a:r>
            <a:r>
              <a:rPr lang="en-US" sz="2000" dirty="0" err="1" smtClean="0"/>
              <a:t>i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			for (</a:t>
            </a:r>
            <a:r>
              <a:rPr lang="en-US" sz="2000" dirty="0" err="1" smtClean="0"/>
              <a:t>int</a:t>
            </a:r>
            <a:r>
              <a:rPr lang="en-US" sz="2000" dirty="0" smtClean="0"/>
              <a:t> j = 1; j &lt;= len2; ++j)</a:t>
            </a:r>
          </a:p>
          <a:p>
            <a:r>
              <a:rPr lang="en-US" sz="2000" dirty="0" smtClean="0"/>
              <a:t>				best[</a:t>
            </a:r>
            <a:r>
              <a:rPr lang="en-US" sz="2000" dirty="0" err="1" smtClean="0"/>
              <a:t>i</a:t>
            </a:r>
            <a:r>
              <a:rPr lang="en-US" sz="2000" dirty="0" smtClean="0"/>
              <a:t>][j] =</a:t>
            </a:r>
          </a:p>
          <a:p>
            <a:r>
              <a:rPr lang="en-US" sz="2000" dirty="0" smtClean="0"/>
              <a:t>(s1[i-1] == s2[j-1]) ? 1 + best[i-1][j-1]</a:t>
            </a:r>
          </a:p>
          <a:p>
            <a:r>
              <a:rPr lang="en-US" sz="2000" dirty="0" smtClean="0"/>
              <a:t>			: </a:t>
            </a:r>
            <a:r>
              <a:rPr lang="en-US" sz="2000" dirty="0" err="1" smtClean="0"/>
              <a:t>Math.max</a:t>
            </a:r>
            <a:r>
              <a:rPr lang="en-US" sz="2000" dirty="0" smtClean="0"/>
              <a:t>(best[i-1][j], best[</a:t>
            </a:r>
            <a:r>
              <a:rPr lang="en-US" sz="2000" dirty="0" err="1" smtClean="0"/>
              <a:t>i</a:t>
            </a:r>
            <a:r>
              <a:rPr lang="en-US" sz="2000" dirty="0" smtClean="0"/>
              <a:t>][j-1]);</a:t>
            </a:r>
          </a:p>
          <a:p>
            <a:r>
              <a:rPr lang="en-US" sz="2000" dirty="0" smtClean="0"/>
              <a:t>		return best[len1][len2];</a:t>
            </a:r>
          </a:p>
          <a:p>
            <a:r>
              <a:rPr lang="en-US" sz="2000" dirty="0" smtClean="0"/>
              <a:t>}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4038600" y="4495800"/>
            <a:ext cx="2971800" cy="457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2667000" y="4876800"/>
            <a:ext cx="5715000" cy="457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zjistit řešení?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 máme jen délku výsledku</a:t>
            </a:r>
          </a:p>
          <a:p>
            <a:r>
              <a:rPr lang="cs-CZ" dirty="0" smtClean="0"/>
              <a:t>Co když potřebujeme konkrétně?</a:t>
            </a:r>
          </a:p>
          <a:p>
            <a:endParaRPr lang="cs-CZ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Pamatujeme si pro každé „políčko“</a:t>
            </a:r>
            <a:r>
              <a:rPr lang="en-US" smtClean="0"/>
              <a:t/>
            </a:r>
            <a:br>
              <a:rPr lang="en-US" smtClean="0"/>
            </a:br>
            <a:endParaRPr lang="cs-CZ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Odvodíme na konci z matice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Jak implementovat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Pole K</a:t>
            </a:r>
            <a:r>
              <a:rPr lang="en-US" dirty="0" smtClean="0"/>
              <a:t>[], V[]</a:t>
            </a:r>
          </a:p>
          <a:p>
            <a:endParaRPr lang="en-US" dirty="0"/>
          </a:p>
          <a:p>
            <a:r>
              <a:rPr lang="cs-CZ" dirty="0" err="1" smtClean="0"/>
              <a:t>Find</a:t>
            </a:r>
            <a:r>
              <a:rPr lang="cs-CZ" dirty="0" smtClean="0"/>
              <a:t>(K)</a:t>
            </a:r>
          </a:p>
          <a:p>
            <a:pPr lvl="1"/>
            <a:r>
              <a:rPr lang="cs-CZ" dirty="0" err="1" smtClean="0"/>
              <a:t>for</a:t>
            </a:r>
            <a:r>
              <a:rPr lang="cs-CZ" dirty="0" smtClean="0"/>
              <a:t> cyklus</a:t>
            </a:r>
          </a:p>
          <a:p>
            <a:pPr lvl="1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O(n)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079090"/>
              </p:ext>
            </p:extLst>
          </p:nvPr>
        </p:nvGraphicFramePr>
        <p:xfrm>
          <a:off x="5791200" y="2438400"/>
          <a:ext cx="2895600" cy="4114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Zlatá bula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puč KSČ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sv. Václav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Československo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revoluce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okupace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6370"/>
              </p:ext>
            </p:extLst>
          </p:nvPr>
        </p:nvGraphicFramePr>
        <p:xfrm>
          <a:off x="3886200" y="2438400"/>
          <a:ext cx="1371600" cy="4114800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1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Elipsa 5"/>
          <p:cNvSpPr/>
          <p:nvPr/>
        </p:nvSpPr>
        <p:spPr>
          <a:xfrm>
            <a:off x="75438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7505700" y="6057900"/>
            <a:ext cx="533400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  <p:sp>
        <p:nvSpPr>
          <p:cNvPr id="5" name="Elipsa 4"/>
          <p:cNvSpPr/>
          <p:nvPr/>
        </p:nvSpPr>
        <p:spPr>
          <a:xfrm>
            <a:off x="1295400" y="6019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1371600" y="5638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75438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16200000" flipH="1">
            <a:off x="7277100" y="5448300"/>
            <a:ext cx="457200" cy="3810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1371600" y="52578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70104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16200000" flipH="1">
            <a:off x="6819900" y="5067300"/>
            <a:ext cx="457200" cy="3810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1371600" y="48006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6553200" y="2057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248400" y="5105400"/>
            <a:ext cx="457200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Podposloupnost</a:t>
            </a:r>
            <a:r>
              <a:rPr lang="en-US" dirty="0" smtClean="0"/>
              <a:t> </a:t>
            </a:r>
            <a:r>
              <a:rPr lang="cs-CZ" dirty="0" smtClean="0"/>
              <a:t>– řešení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38200" y="1676400"/>
          <a:ext cx="72390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74"/>
                <a:gridCol w="517074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  <a:gridCol w="517071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m2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10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cs-CZ" sz="18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m1</a:t>
                      </a:r>
                      <a:endParaRPr lang="cs-CZ" sz="18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d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o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y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6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k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7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r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8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9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00FFFF"/>
                          </a:solidFill>
                        </a:rPr>
                        <a:t>m</a:t>
                      </a:r>
                      <a:endParaRPr lang="cs-CZ" sz="2000" b="1" dirty="0">
                        <a:solidFill>
                          <a:srgbClr val="00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0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1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cxnSp>
        <p:nvCxnSpPr>
          <p:cNvPr id="9" name="Přímá spojovací čára 8"/>
          <p:cNvCxnSpPr/>
          <p:nvPr/>
        </p:nvCxnSpPr>
        <p:spPr>
          <a:xfrm rot="16200000" flipH="1">
            <a:off x="6896100" y="5143500"/>
            <a:ext cx="304800" cy="2286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16200000" flipH="1">
            <a:off x="7429500" y="5600700"/>
            <a:ext cx="304800" cy="2286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4305300" y="4762500"/>
            <a:ext cx="304800" cy="2286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16200000" flipH="1">
            <a:off x="3314700" y="4000500"/>
            <a:ext cx="304800" cy="2286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6200000" flipH="1">
            <a:off x="2857500" y="3619500"/>
            <a:ext cx="304800" cy="22860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Optimalizační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stačí hodnota řešení</a:t>
            </a:r>
          </a:p>
          <a:p>
            <a:pPr lvl="1"/>
            <a:r>
              <a:rPr lang="cs-CZ" dirty="0" smtClean="0"/>
              <a:t>Pamatujeme pouze nejlepší číslo</a:t>
            </a:r>
          </a:p>
          <a:p>
            <a:endParaRPr lang="cs-CZ" dirty="0" smtClean="0"/>
          </a:p>
          <a:p>
            <a:r>
              <a:rPr lang="cs-CZ" dirty="0" smtClean="0"/>
              <a:t>Pokud chceme kompletní řešení</a:t>
            </a:r>
          </a:p>
          <a:p>
            <a:pPr lvl="1"/>
            <a:r>
              <a:rPr lang="cs-CZ" dirty="0" smtClean="0"/>
              <a:t>Pamatujeme si všechny výsledky</a:t>
            </a:r>
          </a:p>
          <a:p>
            <a:pPr lvl="1"/>
            <a:r>
              <a:rPr lang="cs-CZ" dirty="0" smtClean="0"/>
              <a:t>Rekonstruujeme po dokončení D.P.</a:t>
            </a:r>
            <a:endParaRPr lang="cs-CZ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příklad</a:t>
            </a:r>
            <a:r>
              <a:rPr lang="cs-CZ" dirty="0" smtClean="0"/>
              <a:t>: Hra s mincemi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2744787"/>
          </a:xfrm>
        </p:spPr>
        <p:txBody>
          <a:bodyPr/>
          <a:lstStyle/>
          <a:p>
            <a:r>
              <a:rPr lang="cs-CZ" dirty="0" smtClean="0"/>
              <a:t>Hrají 2 hráči</a:t>
            </a:r>
          </a:p>
          <a:p>
            <a:r>
              <a:rPr lang="cs-CZ" dirty="0" smtClean="0"/>
              <a:t>Mají před sebou řadu mincí různé hodnoty</a:t>
            </a:r>
          </a:p>
          <a:p>
            <a:r>
              <a:rPr lang="cs-CZ" dirty="0" smtClean="0"/>
              <a:t>Tah = odebrání mince zleva nebo zprava</a:t>
            </a:r>
          </a:p>
          <a:p>
            <a:r>
              <a:rPr lang="cs-CZ" dirty="0" smtClean="0"/>
              <a:t>Cíl: sesbírat mince s maximální hodnotou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3400" y="5105400"/>
          <a:ext cx="800100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17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31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13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„Tahové“ hry často vedou na rekurzi</a:t>
            </a:r>
          </a:p>
          <a:p>
            <a:r>
              <a:rPr lang="cs-CZ" dirty="0" smtClean="0"/>
              <a:t>Vysoká operační složitost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57200" y="3048000"/>
            <a:ext cx="83058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err="1" smtClean="0"/>
              <a:t>i</a:t>
            </a:r>
            <a:r>
              <a:rPr lang="cs-CZ" sz="2400" b="1" dirty="0" err="1" smtClean="0"/>
              <a:t>nt</a:t>
            </a:r>
            <a:r>
              <a:rPr lang="cs-CZ" sz="2400" b="1" dirty="0" smtClean="0"/>
              <a:t> </a:t>
            </a:r>
            <a:r>
              <a:rPr lang="en-US" sz="2400" b="1" dirty="0" err="1" smtClean="0"/>
              <a:t>getBestResult</a:t>
            </a:r>
            <a:r>
              <a:rPr lang="en-US" sz="2400" b="1" dirty="0" smtClean="0"/>
              <a:t>(State s, Player move) {</a:t>
            </a:r>
          </a:p>
          <a:p>
            <a:r>
              <a:rPr lang="en-US" sz="2400" b="1" dirty="0" smtClean="0"/>
              <a:t>	if (</a:t>
            </a:r>
            <a:r>
              <a:rPr lang="en-US" sz="2400" b="1" dirty="0" err="1" smtClean="0"/>
              <a:t>isGameOver</a:t>
            </a:r>
            <a:r>
              <a:rPr lang="en-US" sz="2400" b="1" dirty="0" smtClean="0"/>
              <a:t>(s)) return </a:t>
            </a:r>
            <a:r>
              <a:rPr lang="en-US" sz="2400" b="1" dirty="0" err="1" smtClean="0"/>
              <a:t>endResult</a:t>
            </a:r>
            <a:r>
              <a:rPr lang="en-US" sz="2400" b="1" dirty="0" smtClean="0"/>
              <a:t>(s);</a:t>
            </a:r>
          </a:p>
          <a:p>
            <a:r>
              <a:rPr lang="en-US" sz="2400" b="1" dirty="0" smtClean="0"/>
              <a:t>	for (State m : </a:t>
            </a:r>
            <a:r>
              <a:rPr lang="en-US" sz="2400" b="1" dirty="0" err="1" smtClean="0"/>
              <a:t>getAllMoves</a:t>
            </a:r>
            <a:r>
              <a:rPr lang="en-US" sz="2400" b="1" dirty="0" smtClean="0"/>
              <a:t>(s)) {</a:t>
            </a:r>
          </a:p>
          <a:p>
            <a:r>
              <a:rPr lang="en-US" sz="2400" b="1" dirty="0" smtClean="0"/>
              <a:t>		</a:t>
            </a:r>
            <a:r>
              <a:rPr lang="en-US" sz="2400" b="1" dirty="0" err="1" smtClean="0"/>
              <a:t>int</a:t>
            </a:r>
            <a:r>
              <a:rPr lang="en-US" sz="2400" b="1" dirty="0" smtClean="0"/>
              <a:t> x = </a:t>
            </a:r>
            <a:r>
              <a:rPr lang="en-US" sz="2400" b="1" dirty="0" err="1" smtClean="0"/>
              <a:t>reverseResult</a:t>
            </a:r>
            <a:r>
              <a:rPr lang="en-US" sz="2400" b="1" dirty="0" smtClean="0"/>
              <a:t>(</a:t>
            </a:r>
            <a:br>
              <a:rPr lang="en-US" sz="2400" b="1" dirty="0" smtClean="0"/>
            </a:br>
            <a:r>
              <a:rPr lang="en-US" sz="2400" b="1" dirty="0" smtClean="0"/>
              <a:t>		</a:t>
            </a:r>
            <a:r>
              <a:rPr lang="en-US" sz="2400" b="1" dirty="0" err="1" smtClean="0"/>
              <a:t>getBestResult</a:t>
            </a:r>
            <a:r>
              <a:rPr lang="en-US" sz="2400" b="1" dirty="0" smtClean="0"/>
              <a:t>(m, other(move)));</a:t>
            </a:r>
          </a:p>
          <a:p>
            <a:r>
              <a:rPr lang="en-US" sz="2400" b="1" dirty="0" smtClean="0"/>
              <a:t>		if (x &gt; best) best = x;</a:t>
            </a:r>
          </a:p>
          <a:p>
            <a:r>
              <a:rPr lang="en-US" sz="2400" b="1" dirty="0" smtClean="0"/>
              <a:t>	}</a:t>
            </a:r>
          </a:p>
          <a:p>
            <a:r>
              <a:rPr lang="en-US" sz="2400" b="1" dirty="0" smtClean="0"/>
              <a:t>	return best;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Hry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„Tahové“ hry často vedou na rekurzi</a:t>
            </a:r>
          </a:p>
          <a:p>
            <a:r>
              <a:rPr lang="cs-CZ" dirty="0" smtClean="0"/>
              <a:t>Vysoká operační složitost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cs-CZ" dirty="0" smtClean="0"/>
              <a:t>Pokud se stavy „spojují“, lze použít</a:t>
            </a:r>
            <a:br>
              <a:rPr lang="cs-CZ" dirty="0" smtClean="0"/>
            </a:br>
            <a:r>
              <a:rPr lang="cs-CZ" dirty="0" smtClean="0">
                <a:solidFill>
                  <a:srgbClr val="FFFF99"/>
                </a:solidFill>
              </a:rPr>
              <a:t>dynamické programování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inspirace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0" y="1598613"/>
            <a:ext cx="3729038" cy="4497387"/>
          </a:xfrm>
        </p:spPr>
        <p:txBody>
          <a:bodyPr/>
          <a:lstStyle/>
          <a:p>
            <a:r>
              <a:rPr lang="cs-CZ" dirty="0" smtClean="0"/>
              <a:t>A</a:t>
            </a:r>
          </a:p>
          <a:p>
            <a:r>
              <a:rPr lang="cs-CZ" dirty="0" smtClean="0"/>
              <a:t>B</a:t>
            </a:r>
          </a:p>
          <a:p>
            <a:r>
              <a:rPr lang="cs-CZ" dirty="0" smtClean="0"/>
              <a:t>C</a:t>
            </a:r>
          </a:p>
          <a:p>
            <a:r>
              <a:rPr lang="cs-CZ" dirty="0" smtClean="0"/>
              <a:t>D</a:t>
            </a:r>
          </a:p>
          <a:p>
            <a:r>
              <a:rPr lang="cs-CZ" dirty="0" smtClean="0"/>
              <a:t>E</a:t>
            </a:r>
          </a:p>
          <a:p>
            <a:r>
              <a:rPr lang="cs-CZ" dirty="0" smtClean="0"/>
              <a:t>F</a:t>
            </a:r>
          </a:p>
          <a:p>
            <a:r>
              <a:rPr lang="cs-CZ" dirty="0" smtClean="0"/>
              <a:t>G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026" name="Picture 2" descr="Praktický anglický slovník k maturitě, 7. vydání | Lingea s.r.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09725"/>
            <a:ext cx="3325453" cy="477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97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 s mincemi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3430587"/>
          </a:xfrm>
        </p:spPr>
        <p:txBody>
          <a:bodyPr/>
          <a:lstStyle/>
          <a:p>
            <a:r>
              <a:rPr lang="cs-CZ" dirty="0" smtClean="0"/>
              <a:t>Co </a:t>
            </a:r>
            <a:r>
              <a:rPr lang="cs-CZ" smtClean="0"/>
              <a:t>kdybychom znali </a:t>
            </a:r>
            <a:r>
              <a:rPr lang="cs-CZ" dirty="0" smtClean="0"/>
              <a:t>řešení všech menších instancí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Zkusíme odebrat obě krajní</a:t>
            </a:r>
          </a:p>
          <a:p>
            <a:r>
              <a:rPr lang="cs-CZ" dirty="0" smtClean="0"/>
              <a:t>Použijeme lepší výsledek pro nás</a:t>
            </a:r>
            <a:br>
              <a:rPr lang="cs-CZ" dirty="0" smtClean="0"/>
            </a:br>
            <a:r>
              <a:rPr lang="cs-CZ" dirty="0" smtClean="0"/>
              <a:t>(tj. horší pro zbytek &lt;= hraje druhý)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3400" y="5715000"/>
          <a:ext cx="800100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17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31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13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Pravá složená závorka 7"/>
          <p:cNvSpPr/>
          <p:nvPr/>
        </p:nvSpPr>
        <p:spPr>
          <a:xfrm rot="16200000">
            <a:off x="4667250" y="1733550"/>
            <a:ext cx="266700" cy="7467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667000" y="4876800"/>
            <a:ext cx="3717684" cy="49244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cs-CZ" sz="2600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12 </a:t>
            </a:r>
            <a:r>
              <a:rPr lang="en-US" sz="2600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 worst([30,10…,5])</a:t>
            </a:r>
            <a:endParaRPr lang="cs-CZ" sz="2600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9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 s mincemi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3430587"/>
          </a:xfrm>
        </p:spPr>
        <p:txBody>
          <a:bodyPr/>
          <a:lstStyle/>
          <a:p>
            <a:r>
              <a:rPr lang="cs-CZ" dirty="0" smtClean="0"/>
              <a:t>Co kdybychom „znali“ řešení všech menších instancí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Zkusíme odebrat obě krajní</a:t>
            </a:r>
          </a:p>
          <a:p>
            <a:r>
              <a:rPr lang="cs-CZ" dirty="0" smtClean="0"/>
              <a:t>Použijeme lepší výsledek pro nás</a:t>
            </a:r>
            <a:br>
              <a:rPr lang="cs-CZ" dirty="0" smtClean="0"/>
            </a:br>
            <a:r>
              <a:rPr lang="cs-CZ" dirty="0" smtClean="0"/>
              <a:t>(tj. horší pro zbytek &lt;= hraje druhý)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3400" y="5715000"/>
          <a:ext cx="800100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17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31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26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13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22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8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66330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6633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8" name="Pravá složená závorka 7"/>
          <p:cNvSpPr/>
          <p:nvPr/>
        </p:nvSpPr>
        <p:spPr>
          <a:xfrm rot="16200000">
            <a:off x="4133850" y="1733550"/>
            <a:ext cx="266700" cy="7467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743200" y="4876800"/>
            <a:ext cx="3624710" cy="492443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2600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5</a:t>
            </a:r>
            <a:r>
              <a:rPr lang="cs-CZ" sz="2600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2600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 worst([12,30,…,8])</a:t>
            </a:r>
            <a:endParaRPr lang="cs-CZ" sz="2600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 s mincemi: uložení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915987"/>
          </a:xfrm>
        </p:spPr>
        <p:txBody>
          <a:bodyPr/>
          <a:lstStyle/>
          <a:p>
            <a:r>
              <a:rPr lang="cs-CZ" dirty="0" smtClean="0"/>
              <a:t>Nejlepší řešení pro interval </a:t>
            </a:r>
            <a:r>
              <a:rPr lang="cs-CZ" b="1" dirty="0" smtClean="0">
                <a:solidFill>
                  <a:srgbClr val="FF0000"/>
                </a:solidFill>
              </a:rPr>
              <a:t>i</a:t>
            </a:r>
            <a:r>
              <a:rPr lang="cs-CZ" b="1" dirty="0" smtClean="0"/>
              <a:t> – </a:t>
            </a:r>
            <a:r>
              <a:rPr lang="cs-CZ" b="1" dirty="0" smtClean="0">
                <a:solidFill>
                  <a:srgbClr val="FF0000"/>
                </a:solidFill>
              </a:rPr>
              <a:t>j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33600" y="2438400"/>
          <a:ext cx="48260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600"/>
                <a:gridCol w="482600"/>
                <a:gridCol w="482600"/>
                <a:gridCol w="482600"/>
                <a:gridCol w="482600"/>
                <a:gridCol w="482600"/>
                <a:gridCol w="482600"/>
                <a:gridCol w="482600"/>
                <a:gridCol w="482600"/>
                <a:gridCol w="482600"/>
              </a:tblGrid>
              <a:tr h="131233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45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2345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23452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131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r>
              <a:rPr lang="cs-CZ" dirty="0" smtClean="0"/>
              <a:t>: přelévání nádob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cs-CZ" dirty="0" smtClean="0"/>
          </a:p>
          <a:p>
            <a:r>
              <a:rPr lang="cs-CZ" dirty="0" smtClean="0"/>
              <a:t>Máme</a:t>
            </a:r>
          </a:p>
          <a:p>
            <a:pPr lvl="1"/>
            <a:r>
              <a:rPr lang="cs-CZ" dirty="0" smtClean="0"/>
              <a:t>2 nádoby o objemu A </a:t>
            </a:r>
            <a:r>
              <a:rPr lang="cs-CZ" dirty="0" err="1" smtClean="0"/>
              <a:t>a</a:t>
            </a:r>
            <a:r>
              <a:rPr lang="cs-CZ" dirty="0" smtClean="0"/>
              <a:t> B</a:t>
            </a:r>
          </a:p>
          <a:p>
            <a:pPr lvl="1"/>
            <a:r>
              <a:rPr lang="cs-CZ" dirty="0" smtClean="0"/>
              <a:t>Zdroj vody</a:t>
            </a:r>
          </a:p>
          <a:p>
            <a:pPr lvl="1"/>
            <a:r>
              <a:rPr lang="cs-CZ" dirty="0" smtClean="0"/>
              <a:t>Kanál na vylití nepotřebné vody</a:t>
            </a:r>
          </a:p>
          <a:p>
            <a:endParaRPr lang="cs-CZ" dirty="0" smtClean="0"/>
          </a:p>
          <a:p>
            <a:r>
              <a:rPr lang="cs-CZ" dirty="0" smtClean="0"/>
              <a:t>Úkolem je přesně odměřit objem C</a:t>
            </a:r>
          </a:p>
          <a:p>
            <a:pPr lvl="1"/>
            <a:r>
              <a:rPr lang="cs-CZ" dirty="0" smtClean="0"/>
              <a:t>Jde to vždy?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pic>
        <p:nvPicPr>
          <p:cNvPr id="1026" name="Picture 2" descr="Výsledek obrázku pro two jugs ridd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71600"/>
            <a:ext cx="3781425" cy="199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0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Přelévání: </a:t>
            </a:r>
            <a:r>
              <a:rPr lang="cs-CZ" dirty="0" smtClean="0"/>
              <a:t>strom možností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068387"/>
          </a:xfrm>
        </p:spPr>
        <p:txBody>
          <a:bodyPr/>
          <a:lstStyle/>
          <a:p>
            <a:r>
              <a:rPr lang="cs-CZ" dirty="0" smtClean="0"/>
              <a:t>Příklad: Kapacity nádob 3 a 5 litrů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sp>
        <p:nvSpPr>
          <p:cNvPr id="7" name="TextovéPole 6"/>
          <p:cNvSpPr txBox="1"/>
          <p:nvPr/>
        </p:nvSpPr>
        <p:spPr>
          <a:xfrm>
            <a:off x="685800" y="38100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828800" y="32004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828800" y="44958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971800" y="25146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971800" y="32004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71800" y="38862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971800" y="44196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971800" y="51054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971800" y="57912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17" name="Přímá spojovací čára 16"/>
          <p:cNvCxnSpPr>
            <a:stCxn id="7" idx="3"/>
            <a:endCxn id="8" idx="1"/>
          </p:cNvCxnSpPr>
          <p:nvPr/>
        </p:nvCxnSpPr>
        <p:spPr>
          <a:xfrm flipV="1">
            <a:off x="1332131" y="3385066"/>
            <a:ext cx="496669" cy="6096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7" idx="3"/>
            <a:endCxn id="9" idx="1"/>
          </p:cNvCxnSpPr>
          <p:nvPr/>
        </p:nvCxnSpPr>
        <p:spPr>
          <a:xfrm>
            <a:off x="1332131" y="3994666"/>
            <a:ext cx="496669" cy="685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8" idx="3"/>
            <a:endCxn id="10" idx="1"/>
          </p:cNvCxnSpPr>
          <p:nvPr/>
        </p:nvCxnSpPr>
        <p:spPr>
          <a:xfrm flipV="1">
            <a:off x="2475131" y="2699266"/>
            <a:ext cx="496669" cy="685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3"/>
            <a:endCxn id="11" idx="1"/>
          </p:cNvCxnSpPr>
          <p:nvPr/>
        </p:nvCxnSpPr>
        <p:spPr>
          <a:xfrm>
            <a:off x="2475131" y="3385066"/>
            <a:ext cx="496669" cy="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8" idx="3"/>
            <a:endCxn id="12" idx="1"/>
          </p:cNvCxnSpPr>
          <p:nvPr/>
        </p:nvCxnSpPr>
        <p:spPr>
          <a:xfrm>
            <a:off x="2475131" y="3385066"/>
            <a:ext cx="496669" cy="685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9" idx="3"/>
            <a:endCxn id="13" idx="1"/>
          </p:cNvCxnSpPr>
          <p:nvPr/>
        </p:nvCxnSpPr>
        <p:spPr>
          <a:xfrm flipV="1">
            <a:off x="2475131" y="4604266"/>
            <a:ext cx="496669" cy="762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>
            <a:stCxn id="9" idx="3"/>
            <a:endCxn id="14" idx="1"/>
          </p:cNvCxnSpPr>
          <p:nvPr/>
        </p:nvCxnSpPr>
        <p:spPr>
          <a:xfrm>
            <a:off x="2475131" y="4680466"/>
            <a:ext cx="496669" cy="6096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>
            <a:stCxn id="9" idx="3"/>
            <a:endCxn id="15" idx="1"/>
          </p:cNvCxnSpPr>
          <p:nvPr/>
        </p:nvCxnSpPr>
        <p:spPr>
          <a:xfrm>
            <a:off x="2475131" y="4680466"/>
            <a:ext cx="496669" cy="1295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191000" y="25908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191000" y="30480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191000" y="35052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50" name="Přímá spojovací čára 49"/>
          <p:cNvCxnSpPr>
            <a:stCxn id="11" idx="3"/>
            <a:endCxn id="47" idx="1"/>
          </p:cNvCxnSpPr>
          <p:nvPr/>
        </p:nvCxnSpPr>
        <p:spPr>
          <a:xfrm flipV="1">
            <a:off x="3618131" y="2775466"/>
            <a:ext cx="572869" cy="6096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11" idx="3"/>
            <a:endCxn id="48" idx="1"/>
          </p:cNvCxnSpPr>
          <p:nvPr/>
        </p:nvCxnSpPr>
        <p:spPr>
          <a:xfrm flipV="1">
            <a:off x="3618131" y="3232666"/>
            <a:ext cx="572869" cy="152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>
            <a:stCxn id="11" idx="3"/>
            <a:endCxn id="49" idx="1"/>
          </p:cNvCxnSpPr>
          <p:nvPr/>
        </p:nvCxnSpPr>
        <p:spPr>
          <a:xfrm>
            <a:off x="3618131" y="3385066"/>
            <a:ext cx="572869" cy="304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191000" y="21336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61" name="Přímá spojovací čára 60"/>
          <p:cNvCxnSpPr>
            <a:stCxn id="11" idx="3"/>
            <a:endCxn id="60" idx="1"/>
          </p:cNvCxnSpPr>
          <p:nvPr/>
        </p:nvCxnSpPr>
        <p:spPr>
          <a:xfrm flipV="1">
            <a:off x="3618131" y="2318266"/>
            <a:ext cx="572869" cy="1066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ovéPole 69"/>
          <p:cNvSpPr txBox="1"/>
          <p:nvPr/>
        </p:nvSpPr>
        <p:spPr>
          <a:xfrm>
            <a:off x="4191000" y="40386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191000" y="44958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73" name="Přímá spojovací čára 72"/>
          <p:cNvCxnSpPr>
            <a:stCxn id="12" idx="3"/>
            <a:endCxn id="70" idx="1"/>
          </p:cNvCxnSpPr>
          <p:nvPr/>
        </p:nvCxnSpPr>
        <p:spPr>
          <a:xfrm>
            <a:off x="3618131" y="4070866"/>
            <a:ext cx="572869" cy="152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>
            <a:stCxn id="12" idx="3"/>
            <a:endCxn id="72" idx="1"/>
          </p:cNvCxnSpPr>
          <p:nvPr/>
        </p:nvCxnSpPr>
        <p:spPr>
          <a:xfrm>
            <a:off x="3618131" y="4070866"/>
            <a:ext cx="572869" cy="6096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ovéPole 80"/>
          <p:cNvSpPr txBox="1"/>
          <p:nvPr/>
        </p:nvSpPr>
        <p:spPr>
          <a:xfrm>
            <a:off x="4191000" y="50292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4191000" y="59436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87" name="Přímá spojovací čára 86"/>
          <p:cNvCxnSpPr>
            <a:stCxn id="15" idx="3"/>
            <a:endCxn id="81" idx="1"/>
          </p:cNvCxnSpPr>
          <p:nvPr/>
        </p:nvCxnSpPr>
        <p:spPr>
          <a:xfrm flipV="1">
            <a:off x="3618131" y="5213866"/>
            <a:ext cx="572869" cy="7620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>
            <a:stCxn id="15" idx="3"/>
            <a:endCxn id="72" idx="1"/>
          </p:cNvCxnSpPr>
          <p:nvPr/>
        </p:nvCxnSpPr>
        <p:spPr>
          <a:xfrm flipV="1">
            <a:off x="3618131" y="4680466"/>
            <a:ext cx="572869" cy="1295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/>
          <p:cNvSpPr txBox="1"/>
          <p:nvPr/>
        </p:nvSpPr>
        <p:spPr>
          <a:xfrm>
            <a:off x="4191000" y="54864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99" name="Přímá spojovací čára 98"/>
          <p:cNvCxnSpPr>
            <a:stCxn id="15" idx="3"/>
            <a:endCxn id="85" idx="1"/>
          </p:cNvCxnSpPr>
          <p:nvPr/>
        </p:nvCxnSpPr>
        <p:spPr>
          <a:xfrm>
            <a:off x="3618131" y="5975866"/>
            <a:ext cx="572869" cy="152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čára 101"/>
          <p:cNvCxnSpPr>
            <a:stCxn id="15" idx="3"/>
            <a:endCxn id="97" idx="1"/>
          </p:cNvCxnSpPr>
          <p:nvPr/>
        </p:nvCxnSpPr>
        <p:spPr>
          <a:xfrm flipV="1">
            <a:off x="3618131" y="5671066"/>
            <a:ext cx="572869" cy="304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ovéPole 108"/>
          <p:cNvSpPr txBox="1"/>
          <p:nvPr/>
        </p:nvSpPr>
        <p:spPr>
          <a:xfrm>
            <a:off x="5562600" y="2895600"/>
            <a:ext cx="646331" cy="369332"/>
          </a:xfrm>
          <a:prstGeom prst="rect">
            <a:avLst/>
          </a:prstGeom>
          <a:solidFill>
            <a:srgbClr val="6600FF"/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1" name="TextovéPole 110"/>
          <p:cNvSpPr txBox="1"/>
          <p:nvPr/>
        </p:nvSpPr>
        <p:spPr>
          <a:xfrm>
            <a:off x="5562600" y="24384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2" name="TextovéPole 111"/>
          <p:cNvSpPr txBox="1"/>
          <p:nvPr/>
        </p:nvSpPr>
        <p:spPr>
          <a:xfrm>
            <a:off x="5562600" y="33528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0 - 3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4" name="TextovéPole 113"/>
          <p:cNvSpPr txBox="1"/>
          <p:nvPr/>
        </p:nvSpPr>
        <p:spPr>
          <a:xfrm>
            <a:off x="5562600" y="3810000"/>
            <a:ext cx="646331" cy="369332"/>
          </a:xfrm>
          <a:prstGeom prst="rect">
            <a:avLst/>
          </a:prstGeom>
          <a:solidFill>
            <a:schemeClr val="tx1">
              <a:lumMod val="2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3 - 5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115" name="Přímá spojovací čára 114"/>
          <p:cNvCxnSpPr>
            <a:stCxn id="47" idx="3"/>
            <a:endCxn id="111" idx="1"/>
          </p:cNvCxnSpPr>
          <p:nvPr/>
        </p:nvCxnSpPr>
        <p:spPr>
          <a:xfrm flipV="1">
            <a:off x="4837331" y="2623066"/>
            <a:ext cx="725269" cy="1524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čára 117"/>
          <p:cNvCxnSpPr>
            <a:stCxn id="47" idx="3"/>
            <a:endCxn id="109" idx="1"/>
          </p:cNvCxnSpPr>
          <p:nvPr/>
        </p:nvCxnSpPr>
        <p:spPr>
          <a:xfrm>
            <a:off x="4837331" y="2775466"/>
            <a:ext cx="725269" cy="3048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Přímá spojovací čára 118"/>
          <p:cNvCxnSpPr>
            <a:stCxn id="47" idx="3"/>
            <a:endCxn id="112" idx="1"/>
          </p:cNvCxnSpPr>
          <p:nvPr/>
        </p:nvCxnSpPr>
        <p:spPr>
          <a:xfrm>
            <a:off x="4837331" y="2775466"/>
            <a:ext cx="725269" cy="7620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čára 119"/>
          <p:cNvCxnSpPr>
            <a:stCxn id="47" idx="3"/>
            <a:endCxn id="114" idx="1"/>
          </p:cNvCxnSpPr>
          <p:nvPr/>
        </p:nvCxnSpPr>
        <p:spPr>
          <a:xfrm>
            <a:off x="4837331" y="2775466"/>
            <a:ext cx="725269" cy="1219200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ovací čára 126"/>
          <p:cNvCxnSpPr>
            <a:stCxn id="109" idx="3"/>
          </p:cNvCxnSpPr>
          <p:nvPr/>
        </p:nvCxnSpPr>
        <p:spPr>
          <a:xfrm flipV="1">
            <a:off x="6208931" y="2819400"/>
            <a:ext cx="649069" cy="260866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Přímá spojovací čára 128"/>
          <p:cNvCxnSpPr>
            <a:stCxn id="109" idx="3"/>
          </p:cNvCxnSpPr>
          <p:nvPr/>
        </p:nvCxnSpPr>
        <p:spPr>
          <a:xfrm>
            <a:off x="6208931" y="3080266"/>
            <a:ext cx="649069" cy="272534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ovací čára 132"/>
          <p:cNvCxnSpPr>
            <a:stCxn id="109" idx="3"/>
          </p:cNvCxnSpPr>
          <p:nvPr/>
        </p:nvCxnSpPr>
        <p:spPr>
          <a:xfrm>
            <a:off x="6208931" y="3080266"/>
            <a:ext cx="649069" cy="653534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Přímá spojovací čára 138"/>
          <p:cNvCxnSpPr>
            <a:stCxn id="97" idx="3"/>
          </p:cNvCxnSpPr>
          <p:nvPr/>
        </p:nvCxnSpPr>
        <p:spPr>
          <a:xfrm flipV="1">
            <a:off x="4837331" y="5181600"/>
            <a:ext cx="725269" cy="489466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Přímá spojovací čára 139"/>
          <p:cNvCxnSpPr>
            <a:stCxn id="97" idx="3"/>
          </p:cNvCxnSpPr>
          <p:nvPr/>
        </p:nvCxnSpPr>
        <p:spPr>
          <a:xfrm flipV="1">
            <a:off x="4837331" y="5562600"/>
            <a:ext cx="725269" cy="108466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Přímá spojovací čára 140"/>
          <p:cNvCxnSpPr>
            <a:stCxn id="97" idx="3"/>
          </p:cNvCxnSpPr>
          <p:nvPr/>
        </p:nvCxnSpPr>
        <p:spPr>
          <a:xfrm>
            <a:off x="4837331" y="5671066"/>
            <a:ext cx="725269" cy="348734"/>
          </a:xfrm>
          <a:prstGeom prst="line">
            <a:avLst/>
          </a:prstGeom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Přelévání: </a:t>
            </a:r>
            <a:r>
              <a:rPr lang="cs-CZ" dirty="0" smtClean="0"/>
              <a:t>pamatování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C81-76D9-4DF6-A72E-BFFBD8C4F339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371209"/>
              </p:ext>
            </p:extLst>
          </p:nvPr>
        </p:nvGraphicFramePr>
        <p:xfrm>
          <a:off x="2166937" y="1676400"/>
          <a:ext cx="4803775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257"/>
                <a:gridCol w="686253"/>
                <a:gridCol w="686253"/>
                <a:gridCol w="686253"/>
                <a:gridCol w="686253"/>
                <a:gridCol w="686253"/>
                <a:gridCol w="686253"/>
              </a:tblGrid>
              <a:tr h="472440">
                <a:tc>
                  <a:txBody>
                    <a:bodyPr/>
                    <a:lstStyle/>
                    <a:p>
                      <a:pPr algn="ctr"/>
                      <a:endParaRPr lang="cs-CZ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0</a:t>
                      </a:r>
                      <a:endParaRPr lang="cs-CZ" sz="2000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chemeClr val="bg2">
                              <a:lumMod val="40000"/>
                              <a:lumOff val="60000"/>
                            </a:schemeClr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bg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2000" b="1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Zástupný symbol pro obsah 2"/>
          <p:cNvSpPr txBox="1">
            <a:spLocks/>
          </p:cNvSpPr>
          <p:nvPr/>
        </p:nvSpPr>
        <p:spPr>
          <a:xfrm>
            <a:off x="455613" y="4572000"/>
            <a:ext cx="8226425" cy="1981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r>
              <a:rPr lang="cs-CZ" kern="0" dirty="0" smtClean="0"/>
              <a:t>Co si pamatovat</a:t>
            </a:r>
          </a:p>
          <a:p>
            <a:pPr lvl="1"/>
            <a:r>
              <a:rPr lang="cs-CZ" kern="0" dirty="0" smtClean="0"/>
              <a:t>Počet tahů (?)</a:t>
            </a:r>
          </a:p>
          <a:p>
            <a:pPr lvl="1"/>
            <a:r>
              <a:rPr lang="cs-CZ" kern="0" dirty="0" smtClean="0"/>
              <a:t>Poslední tah (</a:t>
            </a:r>
            <a:r>
              <a:rPr lang="cs-CZ" kern="0" dirty="0" smtClean="0">
                <a:sym typeface="Wingdings" panose="05000000000000000000" pitchFamily="2" charset="2"/>
              </a:rPr>
              <a:t> rekonstrukce)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54687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příklady D.P.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Posloupnosti</a:t>
            </a:r>
          </a:p>
          <a:p>
            <a:pPr lvl="1"/>
            <a:r>
              <a:rPr lang="cs-CZ" dirty="0" smtClean="0"/>
              <a:t>Rozdělování</a:t>
            </a:r>
          </a:p>
          <a:p>
            <a:pPr lvl="1"/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Porovnávání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Kombinování prvků</a:t>
            </a:r>
            <a:endParaRPr lang="en-US" dirty="0" smtClean="0"/>
          </a:p>
          <a:p>
            <a:r>
              <a:rPr lang="cs-CZ" dirty="0" smtClean="0"/>
              <a:t>Acyklické grafy</a:t>
            </a: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 – seřazený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752600"/>
            <a:ext cx="8226425" cy="43434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Seřazený seznam</a:t>
            </a:r>
            <a:endParaRPr lang="cs-CZ" dirty="0"/>
          </a:p>
          <a:p>
            <a:r>
              <a:rPr lang="cs-CZ" dirty="0" err="1" smtClean="0"/>
              <a:t>Find</a:t>
            </a:r>
            <a:r>
              <a:rPr lang="cs-CZ" dirty="0" smtClean="0"/>
              <a:t>(K)</a:t>
            </a:r>
          </a:p>
          <a:p>
            <a:pPr lvl="1"/>
            <a:r>
              <a:rPr lang="cs-CZ" dirty="0" smtClean="0"/>
              <a:t>binární půlení</a:t>
            </a:r>
          </a:p>
          <a:p>
            <a:pPr lvl="1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O(log n)</a:t>
            </a:r>
          </a:p>
          <a:p>
            <a:r>
              <a:rPr lang="cs-CZ" dirty="0" smtClean="0"/>
              <a:t>Insert(K,V)</a:t>
            </a:r>
          </a:p>
          <a:p>
            <a:pPr lvl="1"/>
            <a:r>
              <a:rPr lang="cs-CZ" dirty="0" smtClean="0"/>
              <a:t>nutno posunout</a:t>
            </a:r>
            <a:endParaRPr lang="cs-CZ" dirty="0"/>
          </a:p>
          <a:p>
            <a:pPr lvl="1"/>
            <a:r>
              <a:rPr lang="cs-CZ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O(n)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6F24AB-C796-49CE-8350-D8B55FFFE03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9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24787"/>
              </p:ext>
            </p:extLst>
          </p:nvPr>
        </p:nvGraphicFramePr>
        <p:xfrm>
          <a:off x="6019800" y="2133600"/>
          <a:ext cx="2895600" cy="4114800"/>
        </p:xfrm>
        <a:graphic>
          <a:graphicData uri="http://schemas.openxmlformats.org/drawingml/2006/table">
            <a:tbl>
              <a:tblPr/>
              <a:tblGrid>
                <a:gridCol w="2895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sv. Václav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Zlatá bula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Československo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puč KSČ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okupace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revoluce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967987"/>
              </p:ext>
            </p:extLst>
          </p:nvPr>
        </p:nvGraphicFramePr>
        <p:xfrm>
          <a:off x="4419600" y="2133600"/>
          <a:ext cx="1371600" cy="4114800"/>
        </p:xfrm>
        <a:graphic>
          <a:graphicData uri="http://schemas.openxmlformats.org/drawingml/2006/table">
            <a:tbl>
              <a:tblPr/>
              <a:tblGrid>
                <a:gridCol w="1371600"/>
              </a:tblGrid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935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1918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1948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662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3">
            <a:lumMod val="40000"/>
            <a:lumOff val="60000"/>
          </a:schemeClr>
        </a:solidFill>
        <a:ln>
          <a:solidFill>
            <a:schemeClr val="accent2">
              <a:lumMod val="75000"/>
            </a:schemeClr>
          </a:solidFill>
        </a:ln>
      </a:spPr>
      <a:bodyPr wrap="square" rtlCol="0">
        <a:normAutofit/>
      </a:bodyPr>
      <a:lstStyle>
        <a:defPPr>
          <a:defRPr noProof="1" dirty="0">
            <a:solidFill>
              <a:srgbClr val="000000"/>
            </a:solidFill>
            <a:latin typeface="Courier New" pitchFamily="49" charset="0"/>
            <a:cs typeface="Courier New" pitchFamily="49" charset="0"/>
          </a:defRPr>
        </a:defPPr>
      </a:lstStyle>
    </a:tx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3151</Words>
  <Application>Microsoft Office PowerPoint</Application>
  <PresentationFormat>Předvádění na obrazovce (4:3)</PresentationFormat>
  <Paragraphs>2272</Paragraphs>
  <Slides>86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86</vt:i4>
      </vt:variant>
    </vt:vector>
  </HeadingPairs>
  <TitlesOfParts>
    <vt:vector size="87" baseType="lpstr">
      <vt:lpstr>Fading Grid</vt:lpstr>
      <vt:lpstr>Slovník &amp; hashování Dynamické programování</vt:lpstr>
      <vt:lpstr>Slovník („mapa“) &amp; hashování</vt:lpstr>
      <vt:lpstr>Opakování: Datová struktura Zásobník</vt:lpstr>
      <vt:lpstr>Opakování: Datová struktura Fronta</vt:lpstr>
      <vt:lpstr>Datová struktura Slovník</vt:lpstr>
      <vt:lpstr>Datová struktura Slovník</vt:lpstr>
      <vt:lpstr>Slovník</vt:lpstr>
      <vt:lpstr>Slovník – inspirace</vt:lpstr>
      <vt:lpstr>Slovník – seřazený</vt:lpstr>
      <vt:lpstr>Slovník</vt:lpstr>
      <vt:lpstr>Slovník – hashování</vt:lpstr>
      <vt:lpstr>Hashovací funkce</vt:lpstr>
      <vt:lpstr>Slovník – další možnosti</vt:lpstr>
      <vt:lpstr>Příklad</vt:lpstr>
      <vt:lpstr>Vigenèrova šifra</vt:lpstr>
      <vt:lpstr>Příklad: Zadání</vt:lpstr>
      <vt:lpstr>Jak na řešení?</vt:lpstr>
      <vt:lpstr>Způsob řešení</vt:lpstr>
      <vt:lpstr>Způsob řešení</vt:lpstr>
      <vt:lpstr>Způsob řešení</vt:lpstr>
      <vt:lpstr>Způsob řešení</vt:lpstr>
      <vt:lpstr>Způsob řešení</vt:lpstr>
      <vt:lpstr>Operační složitost</vt:lpstr>
      <vt:lpstr>Dokončení řešení</vt:lpstr>
      <vt:lpstr>Dynamické programování</vt:lpstr>
      <vt:lpstr>Dynamické programování</vt:lpstr>
      <vt:lpstr>Příklad – Fibonacciho čísla</vt:lpstr>
      <vt:lpstr>Fibonacciho čísla – rekurze</vt:lpstr>
      <vt:lpstr>Strom rekurzivního volání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Jak zamezit opakování?</vt:lpstr>
      <vt:lpstr>Fibonacciho čísla – kód I</vt:lpstr>
      <vt:lpstr>Přístup „shora“</vt:lpstr>
      <vt:lpstr>Přístup „zdola“</vt:lpstr>
      <vt:lpstr>Přístup „zdola“</vt:lpstr>
      <vt:lpstr>Přístup „zdola“</vt:lpstr>
      <vt:lpstr>Přístup „zdola“</vt:lpstr>
      <vt:lpstr>Přístup „zdola“</vt:lpstr>
      <vt:lpstr>Fibonacciho čísla – kód II</vt:lpstr>
      <vt:lpstr>Snížení spotřeby paměti</vt:lpstr>
      <vt:lpstr>Snížení spotřeby paměti</vt:lpstr>
      <vt:lpstr>Snížení spotřeby paměti</vt:lpstr>
      <vt:lpstr>Snížení spotřeby paměti</vt:lpstr>
      <vt:lpstr>Snížení spotřeby paměti</vt:lpstr>
      <vt:lpstr>Snížení spotřeby paměti</vt:lpstr>
      <vt:lpstr>Fibonacciho čísla – kód III</vt:lpstr>
      <vt:lpstr>Obecné schéma D.P.</vt:lpstr>
      <vt:lpstr>Pascalův trojúhelník</vt:lpstr>
      <vt:lpstr>Společná podposloupnost</vt:lpstr>
      <vt:lpstr>Společná podposloupnost</vt:lpstr>
      <vt:lpstr>Společná podposloupnost</vt:lpstr>
      <vt:lpstr>Společná podposloupnost</vt:lpstr>
      <vt:lpstr>Rekurzivní řešení</vt:lpstr>
      <vt:lpstr>Rekurzivní řešení</vt:lpstr>
      <vt:lpstr>Rekurzivní řešení</vt:lpstr>
      <vt:lpstr>Podposloupnost rekurzivně</vt:lpstr>
      <vt:lpstr>Podposloupnost dynamicky</vt:lpstr>
      <vt:lpstr>Podposloupnost dynamicky</vt:lpstr>
      <vt:lpstr>Podposloupnost dynamicky</vt:lpstr>
      <vt:lpstr>Podposloupnost dynamicky</vt:lpstr>
      <vt:lpstr>Jak zjistit řešení?</vt:lpstr>
      <vt:lpstr>Podposloupnost – řešení</vt:lpstr>
      <vt:lpstr>Podposloupnost – řešení</vt:lpstr>
      <vt:lpstr>Podposloupnost – řešení</vt:lpstr>
      <vt:lpstr>Podposloupnost – řešení</vt:lpstr>
      <vt:lpstr>Podposloupnost – řešení</vt:lpstr>
      <vt:lpstr>Podposloupnost – řešení</vt:lpstr>
      <vt:lpstr>Optimalizační problémy</vt:lpstr>
      <vt:lpstr>Jiný příklad: Hra s mincemi</vt:lpstr>
      <vt:lpstr>Hry obecně</vt:lpstr>
      <vt:lpstr>Hry obecně</vt:lpstr>
      <vt:lpstr>Hra s mincemi</vt:lpstr>
      <vt:lpstr>Hra s mincemi</vt:lpstr>
      <vt:lpstr>Hra s mincemi: uložení</vt:lpstr>
      <vt:lpstr>Příklad: přelévání nádob</vt:lpstr>
      <vt:lpstr>Přelévání: strom možností</vt:lpstr>
      <vt:lpstr>Přelévání: pamatování</vt:lpstr>
      <vt:lpstr>Typické příklady D.P.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245</cp:revision>
  <dcterms:created xsi:type="dcterms:W3CDTF">2007-10-20T10:40:39Z</dcterms:created>
  <dcterms:modified xsi:type="dcterms:W3CDTF">2025-03-10T22:06:01Z</dcterms:modified>
</cp:coreProperties>
</file>