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0" r:id="rId4"/>
    <p:sldId id="282" r:id="rId5"/>
    <p:sldId id="305" r:id="rId6"/>
    <p:sldId id="283" r:id="rId7"/>
    <p:sldId id="284" r:id="rId8"/>
    <p:sldId id="289" r:id="rId9"/>
    <p:sldId id="290" r:id="rId10"/>
    <p:sldId id="292" r:id="rId11"/>
    <p:sldId id="291" r:id="rId12"/>
    <p:sldId id="293" r:id="rId13"/>
    <p:sldId id="295" r:id="rId14"/>
    <p:sldId id="294" r:id="rId15"/>
    <p:sldId id="296" r:id="rId16"/>
    <p:sldId id="297" r:id="rId17"/>
    <p:sldId id="298" r:id="rId18"/>
    <p:sldId id="299" r:id="rId19"/>
    <p:sldId id="303" r:id="rId20"/>
    <p:sldId id="304" r:id="rId21"/>
    <p:sldId id="306" r:id="rId22"/>
    <p:sldId id="309" r:id="rId23"/>
    <p:sldId id="310" r:id="rId24"/>
    <p:sldId id="311" r:id="rId25"/>
    <p:sldId id="308" r:id="rId26"/>
    <p:sldId id="279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96342" y="692697"/>
            <a:ext cx="7772400" cy="1728191"/>
          </a:xfrm>
        </p:spPr>
        <p:txBody>
          <a:bodyPr/>
          <a:lstStyle/>
          <a:p>
            <a:r>
              <a:rPr lang="en-US" b="1" dirty="0" smtClean="0"/>
              <a:t>ETNETERA Brevity </a:t>
            </a:r>
            <a:r>
              <a:rPr lang="en-US" b="1" dirty="0" smtClean="0"/>
              <a:t>Challenge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2024</a:t>
            </a:r>
            <a:endParaRPr lang="cs-CZ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8840"/>
            <a:ext cx="9144000" cy="4529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07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30" y="0"/>
            <a:ext cx="2456570" cy="1216771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457200" y="548681"/>
            <a:ext cx="6491064" cy="868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Brevity – </a:t>
            </a:r>
            <a:r>
              <a:rPr lang="en-US" dirty="0" err="1" smtClean="0"/>
              <a:t>vstup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1417640"/>
            <a:ext cx="8229600" cy="4747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432000" tIns="180000" bIns="18000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b="1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nl-NL" sz="2000" b="1" dirty="0" smtClean="0">
                <a:latin typeface="Consolas" panose="020B0609020204030204" pitchFamily="49" charset="0"/>
              </a:rPr>
              <a:t>3 </a:t>
            </a:r>
            <a:r>
              <a:rPr lang="nl-NL" sz="2000" b="1" dirty="0">
                <a:latin typeface="Consolas" panose="020B0609020204030204" pitchFamily="49" charset="0"/>
              </a:rPr>
              <a:t>3</a:t>
            </a:r>
          </a:p>
          <a:p>
            <a:pPr marL="0" indent="0">
              <a:buNone/>
            </a:pPr>
            <a:r>
              <a:rPr lang="nl-NL" sz="2000" b="1" dirty="0">
                <a:solidFill>
                  <a:srgbClr val="00B050"/>
                </a:solidFill>
                <a:latin typeface="Consolas" panose="020B0609020204030204" pitchFamily="49" charset="0"/>
              </a:rPr>
              <a:t>EEE</a:t>
            </a:r>
          </a:p>
          <a:p>
            <a:pPr marL="0" indent="0">
              <a:buNone/>
            </a:pPr>
            <a:r>
              <a:rPr lang="nl-NL" sz="2000" b="1" dirty="0">
                <a:latin typeface="Consolas" panose="020B0609020204030204" pitchFamily="49" charset="0"/>
              </a:rPr>
              <a:t>#</a:t>
            </a:r>
            <a:r>
              <a:rPr lang="nl-NL" sz="2000" b="1" dirty="0">
                <a:solidFill>
                  <a:srgbClr val="FF0000"/>
                </a:solidFill>
                <a:latin typeface="Consolas" panose="020B0609020204030204" pitchFamily="49" charset="0"/>
              </a:rPr>
              <a:t>&gt;</a:t>
            </a:r>
            <a:r>
              <a:rPr lang="nl-NL" sz="2000" b="1" dirty="0">
                <a:latin typeface="Consolas" panose="020B0609020204030204" pitchFamily="49" charset="0"/>
              </a:rPr>
              <a:t>#</a:t>
            </a:r>
          </a:p>
          <a:p>
            <a:pPr marL="0" indent="0">
              <a:buNone/>
            </a:pPr>
            <a:r>
              <a:rPr lang="nl-NL" sz="2000" b="1" dirty="0" smtClean="0">
                <a:solidFill>
                  <a:srgbClr val="00B050"/>
                </a:solidFill>
                <a:latin typeface="Consolas" panose="020B0609020204030204" pitchFamily="49" charset="0"/>
              </a:rPr>
              <a:t>EEE</a:t>
            </a:r>
            <a:endParaRPr lang="cs-CZ" sz="2000" b="1" dirty="0" smtClean="0">
              <a:solidFill>
                <a:srgbClr val="00B05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cs-CZ" sz="2000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nl-NL" sz="2000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nl-NL" sz="2000" b="1" dirty="0">
                <a:latin typeface="Consolas" panose="020B0609020204030204" pitchFamily="49" charset="0"/>
              </a:rPr>
              <a:t>3 3</a:t>
            </a:r>
          </a:p>
          <a:p>
            <a:pPr marL="0" indent="0">
              <a:buNone/>
            </a:pPr>
            <a:r>
              <a:rPr lang="nl-NL" sz="2000" b="1" dirty="0">
                <a:latin typeface="Consolas" panose="020B0609020204030204" pitchFamily="49" charset="0"/>
              </a:rPr>
              <a:t>###</a:t>
            </a:r>
          </a:p>
          <a:p>
            <a:pPr marL="0" indent="0">
              <a:buNone/>
            </a:pPr>
            <a:r>
              <a:rPr lang="nl-NL" sz="2000" b="1" dirty="0">
                <a:solidFill>
                  <a:srgbClr val="00B050"/>
                </a:solidFill>
                <a:latin typeface="Consolas" panose="020B0609020204030204" pitchFamily="49" charset="0"/>
              </a:rPr>
              <a:t>E</a:t>
            </a:r>
            <a:r>
              <a:rPr lang="nl-NL" sz="2000" b="1" dirty="0">
                <a:solidFill>
                  <a:srgbClr val="FF0000"/>
                </a:solidFill>
                <a:latin typeface="Consolas" panose="020B0609020204030204" pitchFamily="49" charset="0"/>
              </a:rPr>
              <a:t>v</a:t>
            </a:r>
            <a:r>
              <a:rPr lang="nl-NL" sz="2000" b="1" dirty="0">
                <a:solidFill>
                  <a:srgbClr val="00B050"/>
                </a:solidFill>
                <a:latin typeface="Consolas" panose="020B0609020204030204" pitchFamily="49" charset="0"/>
              </a:rPr>
              <a:t>E</a:t>
            </a:r>
          </a:p>
          <a:p>
            <a:pPr marL="0" indent="0">
              <a:buNone/>
            </a:pPr>
            <a:r>
              <a:rPr lang="nl-NL" sz="2000" b="1" dirty="0">
                <a:latin typeface="Consolas" panose="020B0609020204030204" pitchFamily="49" charset="0"/>
              </a:rPr>
              <a:t>###</a:t>
            </a:r>
          </a:p>
          <a:p>
            <a:pPr marL="0" indent="0">
              <a:buNone/>
            </a:pPr>
            <a:endParaRPr lang="cs-CZ" sz="2000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12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30" y="0"/>
            <a:ext cx="2456570" cy="1216771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457200" y="548681"/>
            <a:ext cx="6491064" cy="868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Brevity – </a:t>
            </a:r>
            <a:r>
              <a:rPr lang="en-US" dirty="0" err="1" smtClean="0"/>
              <a:t>vstup</a:t>
            </a:r>
            <a:r>
              <a:rPr lang="cs-CZ" dirty="0" smtClean="0"/>
              <a:t> (</a:t>
            </a:r>
            <a:r>
              <a:rPr lang="cs-CZ" dirty="0" err="1" smtClean="0"/>
              <a:t>random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1417640"/>
            <a:ext cx="8229600" cy="4747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432000" tIns="180000" bIns="18000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20 20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####################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#   # #  ##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###            ###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#      # #</a:t>
            </a:r>
            <a:r>
              <a:rPr lang="cs-CZ" sz="1600" b="1" dirty="0">
                <a:solidFill>
                  <a:srgbClr val="00B050"/>
                </a:solidFill>
                <a:latin typeface="Consolas" panose="020B0609020204030204" pitchFamily="49" charset="0"/>
              </a:rPr>
              <a:t>E</a:t>
            </a:r>
            <a:r>
              <a:rPr lang="cs-CZ" sz="1600" b="1" dirty="0">
                <a:latin typeface="Consolas" panose="020B0609020204030204" pitchFamily="49" charset="0"/>
              </a:rPr>
              <a:t>  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              ##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#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#            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    #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#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##        #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#  #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  #   ##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# #       #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#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</a:t>
            </a:r>
            <a:r>
              <a:rPr lang="cs-CZ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&gt;</a:t>
            </a:r>
            <a:r>
              <a:rPr lang="cs-CZ" sz="1600" b="1" dirty="0">
                <a:latin typeface="Consolas" panose="020B0609020204030204" pitchFamily="49" charset="0"/>
              </a:rPr>
              <a:t>#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#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#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####################</a:t>
            </a:r>
          </a:p>
          <a:p>
            <a:pPr marL="0" indent="0">
              <a:buNone/>
            </a:pPr>
            <a:endParaRPr lang="cs-CZ" sz="1600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19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30" y="0"/>
            <a:ext cx="2456570" cy="1216771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457200" y="548681"/>
            <a:ext cx="6491064" cy="868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Brevity – </a:t>
            </a:r>
            <a:r>
              <a:rPr lang="en-US" dirty="0" err="1" smtClean="0"/>
              <a:t>vstup</a:t>
            </a:r>
            <a:r>
              <a:rPr lang="cs-CZ" dirty="0" smtClean="0"/>
              <a:t> (</a:t>
            </a:r>
            <a:r>
              <a:rPr lang="cs-CZ" dirty="0" err="1" smtClean="0"/>
              <a:t>random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1417640"/>
            <a:ext cx="3888432" cy="4747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432000" tIns="180000" bIns="18000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10 10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##########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</a:t>
            </a:r>
            <a:r>
              <a:rPr lang="cs-CZ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&lt;</a:t>
            </a:r>
            <a:r>
              <a:rPr lang="cs-CZ" sz="1600" b="1" dirty="0">
                <a:latin typeface="Consolas" panose="020B0609020204030204" pitchFamily="49" charset="0"/>
              </a:rPr>
              <a:t> ##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#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#</a:t>
            </a:r>
            <a:r>
              <a:rPr lang="cs-CZ" sz="1600" b="1" dirty="0">
                <a:solidFill>
                  <a:srgbClr val="00B050"/>
                </a:solidFill>
                <a:latin typeface="Consolas" panose="020B0609020204030204" pitchFamily="49" charset="0"/>
              </a:rPr>
              <a:t>E</a:t>
            </a:r>
            <a:r>
              <a:rPr lang="cs-CZ" sz="1600" b="1" dirty="0">
                <a:latin typeface="Consolas" panose="020B0609020204030204" pitchFamily="49" charset="0"/>
              </a:rPr>
              <a:t>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###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#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  #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##########</a:t>
            </a:r>
          </a:p>
          <a:p>
            <a:pPr marL="0" indent="0">
              <a:buNone/>
            </a:pPr>
            <a:endParaRPr lang="cs-CZ" sz="1600" b="1" dirty="0" smtClean="0">
              <a:latin typeface="Consolas" panose="020B0609020204030204" pitchFamily="49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572000" y="1417640"/>
            <a:ext cx="3888432" cy="4747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432000" tIns="180000" bIns="18000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10 10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##########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#  #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#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#  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####  </a:t>
            </a:r>
            <a:r>
              <a:rPr lang="cs-CZ" sz="1600" b="1" dirty="0">
                <a:solidFill>
                  <a:srgbClr val="00B050"/>
                </a:solidFill>
                <a:latin typeface="Consolas" panose="020B0609020204030204" pitchFamily="49" charset="0"/>
              </a:rPr>
              <a:t>E</a:t>
            </a:r>
            <a:r>
              <a:rPr lang="cs-CZ" sz="1600" b="1" dirty="0">
                <a:latin typeface="Consolas" panose="020B0609020204030204" pitchFamily="49" charset="0"/>
              </a:rPr>
              <a:t>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### </a:t>
            </a:r>
            <a:r>
              <a:rPr lang="cs-CZ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&gt;</a:t>
            </a:r>
            <a:r>
              <a:rPr lang="cs-CZ" sz="1600" b="1" dirty="0">
                <a:latin typeface="Consolas" panose="020B0609020204030204" pitchFamily="49" charset="0"/>
              </a:rPr>
              <a:t>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##########</a:t>
            </a:r>
          </a:p>
          <a:p>
            <a:pPr marL="0" indent="0">
              <a:buNone/>
            </a:pPr>
            <a:endParaRPr lang="cs-CZ" sz="1600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74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694961"/>
              </p:ext>
            </p:extLst>
          </p:nvPr>
        </p:nvGraphicFramePr>
        <p:xfrm>
          <a:off x="1182451" y="1916832"/>
          <a:ext cx="2520281" cy="3888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1008112"/>
                <a:gridCol w="936105"/>
              </a:tblGrid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Poř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r>
                        <a:rPr lang="cs-C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řešení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Znaků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2418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s359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2647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3999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s340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s407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4011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4356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4493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4493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s377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4544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6579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884831"/>
              </p:ext>
            </p:extLst>
          </p:nvPr>
        </p:nvGraphicFramePr>
        <p:xfrm>
          <a:off x="4932040" y="1916832"/>
          <a:ext cx="2520281" cy="3888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1008112"/>
                <a:gridCol w="936105"/>
              </a:tblGrid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Poř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r>
                        <a:rPr lang="cs-C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řešení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Znaků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s418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7091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7136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7375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7392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s296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7394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7394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7423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s252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7425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7445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s404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8368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30" y="0"/>
            <a:ext cx="2456570" cy="1216771"/>
          </a:xfrm>
          <a:prstGeom prst="rect">
            <a:avLst/>
          </a:prstGeom>
        </p:spPr>
      </p:pic>
      <p:sp>
        <p:nvSpPr>
          <p:cNvPr id="13" name="Nadpis 1"/>
          <p:cNvSpPr txBox="1">
            <a:spLocks/>
          </p:cNvSpPr>
          <p:nvPr/>
        </p:nvSpPr>
        <p:spPr>
          <a:xfrm>
            <a:off x="457200" y="548681"/>
            <a:ext cx="6491064" cy="868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Brevity – </a:t>
            </a:r>
            <a:r>
              <a:rPr lang="cs-CZ" dirty="0" smtClean="0"/>
              <a:t>pořadí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74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77338"/>
              </p:ext>
            </p:extLst>
          </p:nvPr>
        </p:nvGraphicFramePr>
        <p:xfrm>
          <a:off x="1182451" y="1916832"/>
          <a:ext cx="2520281" cy="3888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1008112"/>
                <a:gridCol w="936105"/>
              </a:tblGrid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Poř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r>
                        <a:rPr lang="cs-C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řešení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Znaků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2418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s359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2647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3999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s340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s407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4011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4356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4493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4493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s377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4544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6579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984436"/>
              </p:ext>
            </p:extLst>
          </p:nvPr>
        </p:nvGraphicFramePr>
        <p:xfrm>
          <a:off x="4932040" y="1916832"/>
          <a:ext cx="2520281" cy="3888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1008112"/>
                <a:gridCol w="936105"/>
              </a:tblGrid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Poř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r>
                        <a:rPr lang="cs-C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řešení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Znaků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s418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7091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7136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7375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7392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s296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7394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7394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7423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s252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7425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7445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s404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8368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30" y="0"/>
            <a:ext cx="2456570" cy="1216771"/>
          </a:xfrm>
          <a:prstGeom prst="rect">
            <a:avLst/>
          </a:prstGeom>
        </p:spPr>
      </p:pic>
      <p:sp>
        <p:nvSpPr>
          <p:cNvPr id="13" name="Nadpis 1"/>
          <p:cNvSpPr txBox="1">
            <a:spLocks/>
          </p:cNvSpPr>
          <p:nvPr/>
        </p:nvSpPr>
        <p:spPr>
          <a:xfrm>
            <a:off x="457200" y="548681"/>
            <a:ext cx="6491064" cy="868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Brevity – </a:t>
            </a:r>
            <a:r>
              <a:rPr lang="cs-CZ" dirty="0" smtClean="0"/>
              <a:t>pořadí</a:t>
            </a:r>
            <a:endParaRPr lang="cs-CZ" dirty="0"/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5580112" y="5949280"/>
            <a:ext cx="3111705" cy="4895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lIns="180000" tIns="90000" bIns="9000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 dirty="0">
                <a:latin typeface="Consolas" panose="020B0609020204030204" pitchFamily="49" charset="0"/>
              </a:rPr>
              <a:t>LLFFFFFFFFFFFFFLLLF</a:t>
            </a:r>
            <a:endParaRPr lang="cs-CZ" sz="2000" b="1" dirty="0">
              <a:latin typeface="Consolas" panose="020B0609020204030204" pitchFamily="49" charset="0"/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731993" y="5431024"/>
            <a:ext cx="864343" cy="43254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258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563024"/>
              </p:ext>
            </p:extLst>
          </p:nvPr>
        </p:nvGraphicFramePr>
        <p:xfrm>
          <a:off x="1182451" y="1916832"/>
          <a:ext cx="2520281" cy="3888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1008112"/>
                <a:gridCol w="936105"/>
              </a:tblGrid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Poř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r>
                        <a:rPr lang="cs-C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řešení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Znaků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2418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s359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2647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3999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s340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s407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4011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4356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4493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4493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s377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4544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6579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638083"/>
              </p:ext>
            </p:extLst>
          </p:nvPr>
        </p:nvGraphicFramePr>
        <p:xfrm>
          <a:off x="4932040" y="1916832"/>
          <a:ext cx="2520281" cy="3888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1008112"/>
                <a:gridCol w="936105"/>
              </a:tblGrid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Poř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r>
                        <a:rPr lang="cs-C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řešení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Znaků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s418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7091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7136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7375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7392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s296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7394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7394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7423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s252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7425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7445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s404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8368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30" y="0"/>
            <a:ext cx="2456570" cy="1216771"/>
          </a:xfrm>
          <a:prstGeom prst="rect">
            <a:avLst/>
          </a:prstGeom>
        </p:spPr>
      </p:pic>
      <p:sp>
        <p:nvSpPr>
          <p:cNvPr id="13" name="Nadpis 1"/>
          <p:cNvSpPr txBox="1">
            <a:spLocks/>
          </p:cNvSpPr>
          <p:nvPr/>
        </p:nvSpPr>
        <p:spPr>
          <a:xfrm>
            <a:off x="457200" y="548681"/>
            <a:ext cx="6491064" cy="868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Brevity – </a:t>
            </a:r>
            <a:r>
              <a:rPr lang="cs-CZ" dirty="0" smtClean="0"/>
              <a:t>pořadí</a:t>
            </a:r>
            <a:endParaRPr lang="cs-CZ" dirty="0"/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2771800" y="6021288"/>
            <a:ext cx="3615761" cy="4895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lIns="180000" tIns="90000" bIns="9000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 dirty="0">
                <a:latin typeface="Consolas" panose="020B0609020204030204" pitchFamily="49" charset="0"/>
              </a:rPr>
              <a:t>RFR(PF!)FFFFFFFL(SF!)</a:t>
            </a:r>
            <a:endParaRPr lang="cs-CZ" sz="2000" b="1" dirty="0">
              <a:latin typeface="Consolas" panose="020B0609020204030204" pitchFamily="49" charset="0"/>
            </a:endParaRPr>
          </a:p>
        </p:txBody>
      </p:sp>
      <p:sp>
        <p:nvSpPr>
          <p:cNvPr id="15" name="Ovál 14"/>
          <p:cNvSpPr/>
          <p:nvPr/>
        </p:nvSpPr>
        <p:spPr>
          <a:xfrm>
            <a:off x="2987824" y="5431023"/>
            <a:ext cx="864343" cy="43254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85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932732"/>
              </p:ext>
            </p:extLst>
          </p:nvPr>
        </p:nvGraphicFramePr>
        <p:xfrm>
          <a:off x="1182451" y="1916832"/>
          <a:ext cx="2520281" cy="3888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1008112"/>
                <a:gridCol w="936105"/>
              </a:tblGrid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Poř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r>
                        <a:rPr lang="cs-C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řešení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Znaků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2418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s359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2647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3999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s340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s407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4011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4356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4493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4493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s377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4544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6579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674945"/>
              </p:ext>
            </p:extLst>
          </p:nvPr>
        </p:nvGraphicFramePr>
        <p:xfrm>
          <a:off x="4932040" y="1916832"/>
          <a:ext cx="2520281" cy="3888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1008112"/>
                <a:gridCol w="936105"/>
              </a:tblGrid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Poř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r>
                        <a:rPr lang="cs-C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řešení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Znaků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s418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7091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7136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7375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7392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s296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7394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7394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7423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s252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7425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7445</a:t>
                      </a:r>
                    </a:p>
                  </a:txBody>
                  <a:tcPr marL="9525" marR="9525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s404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8368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30" y="0"/>
            <a:ext cx="2456570" cy="1216771"/>
          </a:xfrm>
          <a:prstGeom prst="rect">
            <a:avLst/>
          </a:prstGeom>
        </p:spPr>
      </p:pic>
      <p:sp>
        <p:nvSpPr>
          <p:cNvPr id="13" name="Nadpis 1"/>
          <p:cNvSpPr txBox="1">
            <a:spLocks/>
          </p:cNvSpPr>
          <p:nvPr/>
        </p:nvSpPr>
        <p:spPr>
          <a:xfrm>
            <a:off x="457200" y="548681"/>
            <a:ext cx="6491064" cy="868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Brevity – </a:t>
            </a:r>
            <a:r>
              <a:rPr lang="cs-CZ" dirty="0" smtClean="0"/>
              <a:t>pořadí</a:t>
            </a:r>
            <a:endParaRPr lang="cs-CZ" dirty="0"/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2411760" y="6021288"/>
            <a:ext cx="4536504" cy="4895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lIns="180000" tIns="90000" bIns="9000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 dirty="0">
                <a:latin typeface="Consolas" panose="020B0609020204030204" pitchFamily="49" charset="0"/>
              </a:rPr>
              <a:t>L(AF!)RFFFFR(AF!)UFFFFFFFFFLF</a:t>
            </a:r>
            <a:endParaRPr lang="cs-CZ" sz="2000" b="1" dirty="0">
              <a:latin typeface="Consolas" panose="020B0609020204030204" pitchFamily="49" charset="0"/>
            </a:endParaRPr>
          </a:p>
        </p:txBody>
      </p:sp>
      <p:sp>
        <p:nvSpPr>
          <p:cNvPr id="15" name="Ovál 14"/>
          <p:cNvSpPr/>
          <p:nvPr/>
        </p:nvSpPr>
        <p:spPr>
          <a:xfrm>
            <a:off x="2956635" y="5085184"/>
            <a:ext cx="864343" cy="43254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59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932732"/>
              </p:ext>
            </p:extLst>
          </p:nvPr>
        </p:nvGraphicFramePr>
        <p:xfrm>
          <a:off x="1182451" y="1916832"/>
          <a:ext cx="2520281" cy="3888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1008112"/>
                <a:gridCol w="936105"/>
              </a:tblGrid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Poř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r>
                        <a:rPr lang="cs-C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řešení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Znaků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2418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s359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2647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3999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s340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s407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4011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4356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4493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4493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s377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4544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6579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30" y="0"/>
            <a:ext cx="2456570" cy="1216771"/>
          </a:xfrm>
          <a:prstGeom prst="rect">
            <a:avLst/>
          </a:prstGeom>
        </p:spPr>
      </p:pic>
      <p:sp>
        <p:nvSpPr>
          <p:cNvPr id="13" name="Nadpis 1"/>
          <p:cNvSpPr txBox="1">
            <a:spLocks/>
          </p:cNvSpPr>
          <p:nvPr/>
        </p:nvSpPr>
        <p:spPr>
          <a:xfrm>
            <a:off x="457200" y="548681"/>
            <a:ext cx="6491064" cy="868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Brevity – </a:t>
            </a:r>
            <a:r>
              <a:rPr lang="cs-CZ" dirty="0" smtClean="0"/>
              <a:t>pořadí</a:t>
            </a:r>
            <a:endParaRPr lang="cs-CZ" dirty="0"/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2771800" y="6021288"/>
            <a:ext cx="3615761" cy="4895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lIns="180000" tIns="90000" bIns="9000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 dirty="0">
                <a:latin typeface="Consolas" panose="020B0609020204030204" pitchFamily="49" charset="0"/>
              </a:rPr>
              <a:t>L(AF!)LBBBBRBBLFL(AF!)</a:t>
            </a:r>
            <a:endParaRPr lang="cs-CZ" sz="2000" b="1" dirty="0">
              <a:latin typeface="Consolas" panose="020B0609020204030204" pitchFamily="49" charset="0"/>
            </a:endParaRPr>
          </a:p>
        </p:txBody>
      </p:sp>
      <p:sp>
        <p:nvSpPr>
          <p:cNvPr id="15" name="Ovál 14"/>
          <p:cNvSpPr/>
          <p:nvPr/>
        </p:nvSpPr>
        <p:spPr>
          <a:xfrm>
            <a:off x="2972266" y="4005064"/>
            <a:ext cx="864343" cy="43254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59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62359"/>
              </p:ext>
            </p:extLst>
          </p:nvPr>
        </p:nvGraphicFramePr>
        <p:xfrm>
          <a:off x="1182451" y="1916832"/>
          <a:ext cx="2520281" cy="3888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1008112"/>
                <a:gridCol w="936105"/>
              </a:tblGrid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Poř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r>
                        <a:rPr lang="cs-C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řešení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Znaků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2418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s359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2647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3999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s340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s407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4011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4356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4493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4493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s377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4544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6579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30" y="0"/>
            <a:ext cx="2456570" cy="1216771"/>
          </a:xfrm>
          <a:prstGeom prst="rect">
            <a:avLst/>
          </a:prstGeom>
        </p:spPr>
      </p:pic>
      <p:sp>
        <p:nvSpPr>
          <p:cNvPr id="13" name="Nadpis 1"/>
          <p:cNvSpPr txBox="1">
            <a:spLocks/>
          </p:cNvSpPr>
          <p:nvPr/>
        </p:nvSpPr>
        <p:spPr>
          <a:xfrm>
            <a:off x="457200" y="548681"/>
            <a:ext cx="6491064" cy="868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Brevity – </a:t>
            </a:r>
            <a:r>
              <a:rPr lang="cs-CZ" dirty="0" smtClean="0"/>
              <a:t>pořadí</a:t>
            </a:r>
            <a:endParaRPr lang="cs-CZ" dirty="0"/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4326280" y="3645024"/>
            <a:ext cx="3615761" cy="85886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lIns="180000" tIns="90000" bIns="9000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 dirty="0">
                <a:latin typeface="Consolas" panose="020B0609020204030204" pitchFamily="49" charset="0"/>
              </a:rPr>
              <a:t>L(AF!)LBBBBRBBLFL(AF!)</a:t>
            </a:r>
          </a:p>
          <a:p>
            <a:pPr marL="0" indent="0" algn="ctr">
              <a:buNone/>
            </a:pPr>
            <a:r>
              <a:rPr lang="en-US" sz="2000" b="1" dirty="0">
                <a:latin typeface="Consolas" panose="020B0609020204030204" pitchFamily="49" charset="0"/>
              </a:rPr>
              <a:t>(P/B!)RB</a:t>
            </a:r>
            <a:endParaRPr lang="cs-CZ" sz="2000" b="1" dirty="0">
              <a:latin typeface="Consolas" panose="020B0609020204030204" pitchFamily="49" charset="0"/>
            </a:endParaRPr>
          </a:p>
        </p:txBody>
      </p:sp>
      <p:sp>
        <p:nvSpPr>
          <p:cNvPr id="15" name="Ovál 14"/>
          <p:cNvSpPr/>
          <p:nvPr/>
        </p:nvSpPr>
        <p:spPr>
          <a:xfrm>
            <a:off x="2987824" y="3645024"/>
            <a:ext cx="864343" cy="43254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47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364291"/>
              </p:ext>
            </p:extLst>
          </p:nvPr>
        </p:nvGraphicFramePr>
        <p:xfrm>
          <a:off x="1182451" y="1916832"/>
          <a:ext cx="2520281" cy="3888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1008112"/>
                <a:gridCol w="936105"/>
              </a:tblGrid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Poř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r>
                        <a:rPr lang="cs-C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řešení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Znaků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2418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s359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2647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3999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s340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s407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4011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4356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4493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4493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s377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4544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6579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30" y="0"/>
            <a:ext cx="2456570" cy="1216771"/>
          </a:xfrm>
          <a:prstGeom prst="rect">
            <a:avLst/>
          </a:prstGeom>
        </p:spPr>
      </p:pic>
      <p:sp>
        <p:nvSpPr>
          <p:cNvPr id="13" name="Nadpis 1"/>
          <p:cNvSpPr txBox="1">
            <a:spLocks/>
          </p:cNvSpPr>
          <p:nvPr/>
        </p:nvSpPr>
        <p:spPr>
          <a:xfrm>
            <a:off x="457200" y="548681"/>
            <a:ext cx="6491064" cy="868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Brevity – </a:t>
            </a:r>
            <a:r>
              <a:rPr lang="cs-CZ" dirty="0" smtClean="0"/>
              <a:t>pořadí</a:t>
            </a:r>
            <a:endParaRPr lang="cs-CZ" dirty="0"/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4299954" y="3203015"/>
            <a:ext cx="3615761" cy="85886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lIns="180000" tIns="90000" bIns="9000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 dirty="0">
                <a:latin typeface="Consolas" panose="020B0609020204030204" pitchFamily="49" charset="0"/>
              </a:rPr>
              <a:t>L(AF!)LBBBBRBBLFL(AF!)</a:t>
            </a:r>
          </a:p>
          <a:p>
            <a:pPr marL="0" indent="0" algn="ctr">
              <a:buNone/>
            </a:pPr>
            <a:r>
              <a:rPr lang="en-US" sz="2000" b="1" dirty="0">
                <a:latin typeface="Consolas" panose="020B0609020204030204" pitchFamily="49" charset="0"/>
              </a:rPr>
              <a:t>U(S/F!)RF</a:t>
            </a:r>
            <a:endParaRPr lang="cs-CZ" sz="2000" b="1" dirty="0">
              <a:latin typeface="Consolas" panose="020B0609020204030204" pitchFamily="49" charset="0"/>
            </a:endParaRPr>
          </a:p>
        </p:txBody>
      </p:sp>
      <p:sp>
        <p:nvSpPr>
          <p:cNvPr id="15" name="Ovál 14"/>
          <p:cNvSpPr/>
          <p:nvPr/>
        </p:nvSpPr>
        <p:spPr>
          <a:xfrm>
            <a:off x="2962781" y="3284984"/>
            <a:ext cx="864343" cy="43254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5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30" y="0"/>
            <a:ext cx="2456570" cy="1216771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457200" y="548681"/>
            <a:ext cx="6491064" cy="868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Brevity – </a:t>
            </a:r>
            <a:r>
              <a:rPr lang="en-US" dirty="0" err="1" smtClean="0"/>
              <a:t>vstup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1417640"/>
            <a:ext cx="8229600" cy="4747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432000" tIns="180000" bIns="18000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8 60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############################################################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                       #          #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#        #              #     ##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              </a:t>
            </a:r>
            <a:r>
              <a:rPr lang="cs-CZ" sz="1600" b="1" dirty="0">
                <a:solidFill>
                  <a:srgbClr val="00B050"/>
                </a:solidFill>
                <a:latin typeface="Consolas" panose="020B0609020204030204" pitchFamily="49" charset="0"/>
              </a:rPr>
              <a:t>E</a:t>
            </a:r>
            <a:r>
              <a:rPr lang="cs-CZ" sz="1600" b="1" dirty="0">
                <a:latin typeface="Consolas" panose="020B0609020204030204" pitchFamily="49" charset="0"/>
              </a:rPr>
              <a:t>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                                   #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############################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</a:t>
            </a:r>
            <a:r>
              <a:rPr lang="cs-CZ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^</a:t>
            </a:r>
            <a:r>
              <a:rPr lang="cs-CZ" sz="1600" b="1" dirty="0">
                <a:latin typeface="Consolas" panose="020B0609020204030204" pitchFamily="49" charset="0"/>
              </a:rPr>
              <a:t>#</a:t>
            </a:r>
            <a:r>
              <a:rPr lang="cs-CZ" sz="1600" b="1" dirty="0">
                <a:solidFill>
                  <a:srgbClr val="00B050"/>
                </a:solidFill>
                <a:latin typeface="Consolas" panose="020B0609020204030204" pitchFamily="49" charset="0"/>
              </a:rPr>
              <a:t>EEEE</a:t>
            </a:r>
            <a:r>
              <a:rPr lang="cs-CZ" sz="1600" b="1" dirty="0">
                <a:latin typeface="Consolas" panose="020B0609020204030204" pitchFamily="49" charset="0"/>
              </a:rPr>
              <a:t>#                              #</a:t>
            </a:r>
          </a:p>
          <a:p>
            <a:pPr marL="0" indent="0">
              <a:buNone/>
            </a:pPr>
            <a:r>
              <a:rPr lang="cs-CZ" sz="1600" b="1" dirty="0">
                <a:solidFill>
                  <a:srgbClr val="00B050"/>
                </a:solidFill>
                <a:latin typeface="Consolas" panose="020B0609020204030204" pitchFamily="49" charset="0"/>
              </a:rPr>
              <a:t>E</a:t>
            </a:r>
            <a:r>
              <a:rPr lang="cs-CZ" sz="1600" b="1" dirty="0">
                <a:latin typeface="Consolas" panose="020B0609020204030204" pitchFamily="49" charset="0"/>
              </a:rPr>
              <a:t>######################</a:t>
            </a:r>
            <a:r>
              <a:rPr lang="cs-CZ" sz="1600" b="1" dirty="0">
                <a:solidFill>
                  <a:srgbClr val="00B050"/>
                </a:solidFill>
                <a:latin typeface="Consolas" panose="020B0609020204030204" pitchFamily="49" charset="0"/>
              </a:rPr>
              <a:t>EEEE</a:t>
            </a:r>
            <a:r>
              <a:rPr lang="cs-CZ" sz="1600" b="1" dirty="0" smtClean="0">
                <a:latin typeface="Consolas" panose="020B0609020204030204" pitchFamily="49" charset="0"/>
              </a:rPr>
              <a:t>#################################</a:t>
            </a:r>
          </a:p>
          <a:p>
            <a:pPr marL="0" indent="0">
              <a:buNone/>
            </a:pPr>
            <a:endParaRPr lang="cs-CZ" sz="1600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cs-CZ" sz="1600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3 42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##########################################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</a:t>
            </a:r>
            <a:r>
              <a:rPr lang="cs-CZ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&lt;</a:t>
            </a:r>
            <a:r>
              <a:rPr lang="cs-CZ" sz="1600" b="1" dirty="0">
                <a:latin typeface="Consolas" panose="020B0609020204030204" pitchFamily="49" charset="0"/>
              </a:rPr>
              <a:t>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##############</a:t>
            </a:r>
            <a:r>
              <a:rPr lang="cs-CZ" sz="1600" b="1" dirty="0">
                <a:solidFill>
                  <a:srgbClr val="00B050"/>
                </a:solidFill>
                <a:latin typeface="Consolas" panose="020B0609020204030204" pitchFamily="49" charset="0"/>
              </a:rPr>
              <a:t>E</a:t>
            </a:r>
            <a:r>
              <a:rPr lang="cs-CZ" sz="1600" b="1" dirty="0">
                <a:latin typeface="Consolas" panose="020B0609020204030204" pitchFamily="49" charset="0"/>
              </a:rPr>
              <a:t>###########################</a:t>
            </a:r>
          </a:p>
        </p:txBody>
      </p:sp>
    </p:spTree>
    <p:extLst>
      <p:ext uri="{BB962C8B-B14F-4D97-AF65-F5344CB8AC3E}">
        <p14:creationId xmlns:p14="http://schemas.microsoft.com/office/powerpoint/2010/main" val="282636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588291"/>
              </p:ext>
            </p:extLst>
          </p:nvPr>
        </p:nvGraphicFramePr>
        <p:xfrm>
          <a:off x="1182451" y="1916832"/>
          <a:ext cx="2520281" cy="3888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1008112"/>
                <a:gridCol w="936105"/>
              </a:tblGrid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Poř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r>
                        <a:rPr lang="cs-C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řešení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Znaků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2418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s359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2647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3999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s340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s407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4011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4356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4493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4493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s377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4544</a:t>
                      </a:r>
                    </a:p>
                  </a:txBody>
                  <a:tcPr marL="72000" marR="72000" marT="9525" marB="0" anchor="ctr"/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6579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30" y="0"/>
            <a:ext cx="2456570" cy="1216771"/>
          </a:xfrm>
          <a:prstGeom prst="rect">
            <a:avLst/>
          </a:prstGeom>
        </p:spPr>
      </p:pic>
      <p:sp>
        <p:nvSpPr>
          <p:cNvPr id="13" name="Nadpis 1"/>
          <p:cNvSpPr txBox="1">
            <a:spLocks/>
          </p:cNvSpPr>
          <p:nvPr/>
        </p:nvSpPr>
        <p:spPr>
          <a:xfrm>
            <a:off x="457200" y="548681"/>
            <a:ext cx="6491064" cy="868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Brevity – </a:t>
            </a:r>
            <a:r>
              <a:rPr lang="cs-CZ" dirty="0" smtClean="0"/>
              <a:t>pořadí</a:t>
            </a:r>
            <a:endParaRPr lang="cs-CZ" dirty="0"/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2915816" y="3140968"/>
            <a:ext cx="5760640" cy="4895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lIns="180000" tIns="90000" bIns="9000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 dirty="0">
                <a:latin typeface="Consolas" panose="020B0609020204030204" pitchFamily="49" charset="0"/>
              </a:rPr>
              <a:t>U(AF!)BBBBBBBBBBBBBR(SF!)U((PL/A/R)F!)</a:t>
            </a:r>
          </a:p>
        </p:txBody>
      </p:sp>
      <p:sp>
        <p:nvSpPr>
          <p:cNvPr id="15" name="Ovál 14"/>
          <p:cNvSpPr/>
          <p:nvPr/>
        </p:nvSpPr>
        <p:spPr>
          <a:xfrm>
            <a:off x="2962781" y="2239896"/>
            <a:ext cx="864343" cy="43254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6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76648"/>
              </p:ext>
            </p:extLst>
          </p:nvPr>
        </p:nvGraphicFramePr>
        <p:xfrm>
          <a:off x="1182451" y="1916832"/>
          <a:ext cx="7205972" cy="3888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1237"/>
                <a:gridCol w="1296144"/>
                <a:gridCol w="864096"/>
                <a:gridCol w="4464495"/>
              </a:tblGrid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Poř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r>
                        <a:rPr lang="cs-C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řešení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Znaků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Tým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s418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7091</a:t>
                      </a: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Cteam37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7136</a:t>
                      </a: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Cteam37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7375</a:t>
                      </a: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Cteam64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7392</a:t>
                      </a: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Cteam65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s296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7394</a:t>
                      </a: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Cteam02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7394</a:t>
                      </a: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Cteam09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7423</a:t>
                      </a: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Cteam36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s252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7425</a:t>
                      </a: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Cteam37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7445</a:t>
                      </a: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Cteam03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s404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8368</a:t>
                      </a:r>
                    </a:p>
                  </a:txBody>
                  <a:tcPr marL="9525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Cteam10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30" y="0"/>
            <a:ext cx="2456570" cy="1216771"/>
          </a:xfrm>
          <a:prstGeom prst="rect">
            <a:avLst/>
          </a:prstGeom>
        </p:spPr>
      </p:pic>
      <p:sp>
        <p:nvSpPr>
          <p:cNvPr id="13" name="Nadpis 1"/>
          <p:cNvSpPr txBox="1">
            <a:spLocks/>
          </p:cNvSpPr>
          <p:nvPr/>
        </p:nvSpPr>
        <p:spPr>
          <a:xfrm>
            <a:off x="457200" y="548681"/>
            <a:ext cx="6491064" cy="868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Brevity – </a:t>
            </a:r>
            <a:r>
              <a:rPr lang="cs-CZ" dirty="0" smtClean="0"/>
              <a:t>výsledky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210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220609"/>
              </p:ext>
            </p:extLst>
          </p:nvPr>
        </p:nvGraphicFramePr>
        <p:xfrm>
          <a:off x="1182451" y="1916832"/>
          <a:ext cx="7205972" cy="3888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1237"/>
                <a:gridCol w="1296144"/>
                <a:gridCol w="864096"/>
                <a:gridCol w="4464495"/>
              </a:tblGrid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Poř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r>
                        <a:rPr lang="cs-C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řešení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Znaků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Tým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2418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s359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2647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s340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Cteam02: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</a:t>
                      </a:r>
                      <a:r>
                        <a:rPr lang="en-US" dirty="0" smtClean="0"/>
                        <a:t>random MFF team name</a:t>
                      </a:r>
                      <a:r>
                        <a:rPr lang="cs-CZ" dirty="0" smtClean="0"/>
                        <a:t> </a:t>
                      </a:r>
                      <a:r>
                        <a:rPr lang="en-US" dirty="0" smtClean="0"/>
                        <a:t>(MFF)</a:t>
                      </a:r>
                      <a:endParaRPr lang="cs-CZ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s407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Cteam64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dirty="0" smtClean="0"/>
                        <a:t>Lambda Mačka</a:t>
                      </a:r>
                      <a:r>
                        <a:rPr lang="en-US" dirty="0" smtClean="0"/>
                        <a:t> (MU Brno)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4356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Cteam02: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</a:t>
                      </a:r>
                      <a:r>
                        <a:rPr lang="en-US" dirty="0" smtClean="0"/>
                        <a:t>random MFF team name</a:t>
                      </a:r>
                      <a:r>
                        <a:rPr lang="cs-CZ" dirty="0" smtClean="0"/>
                        <a:t> </a:t>
                      </a:r>
                      <a:r>
                        <a:rPr lang="en-US" dirty="0" smtClean="0"/>
                        <a:t>(MFF)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Cteam65: </a:t>
                      </a:r>
                      <a:r>
                        <a:rPr lang="cs-CZ" dirty="0" err="1" smtClean="0"/>
                        <a:t>Nonbinary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Tree</a:t>
                      </a:r>
                      <a:r>
                        <a:rPr lang="cs-CZ" dirty="0" smtClean="0"/>
                        <a:t> (</a:t>
                      </a:r>
                      <a:r>
                        <a:rPr lang="en-US" dirty="0" smtClean="0"/>
                        <a:t>MU Brno</a:t>
                      </a:r>
                      <a:r>
                        <a:rPr lang="cs-CZ" dirty="0" smtClean="0"/>
                        <a:t>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Referenční řešení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organizátoři)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s377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Cteam65: </a:t>
                      </a:r>
                      <a:r>
                        <a:rPr lang="cs-CZ" dirty="0" err="1" smtClean="0"/>
                        <a:t>Nonbinary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Tree</a:t>
                      </a:r>
                      <a:r>
                        <a:rPr lang="cs-CZ" dirty="0" smtClean="0"/>
                        <a:t> (</a:t>
                      </a:r>
                      <a:r>
                        <a:rPr lang="en-US" dirty="0" smtClean="0"/>
                        <a:t>MU Brno</a:t>
                      </a:r>
                      <a:r>
                        <a:rPr lang="cs-CZ" dirty="0" smtClean="0"/>
                        <a:t>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6579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Cteam65: </a:t>
                      </a:r>
                      <a:r>
                        <a:rPr lang="cs-CZ" dirty="0" err="1" smtClean="0"/>
                        <a:t>Nonbinary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Tree</a:t>
                      </a:r>
                      <a:r>
                        <a:rPr lang="cs-CZ" dirty="0" smtClean="0"/>
                        <a:t> (</a:t>
                      </a:r>
                      <a:r>
                        <a:rPr lang="en-US" dirty="0" smtClean="0"/>
                        <a:t>MU Brno</a:t>
                      </a:r>
                      <a:r>
                        <a:rPr lang="cs-CZ" dirty="0" smtClean="0"/>
                        <a:t>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30" y="0"/>
            <a:ext cx="2456570" cy="1216771"/>
          </a:xfrm>
          <a:prstGeom prst="rect">
            <a:avLst/>
          </a:prstGeom>
        </p:spPr>
      </p:pic>
      <p:sp>
        <p:nvSpPr>
          <p:cNvPr id="13" name="Nadpis 1"/>
          <p:cNvSpPr txBox="1">
            <a:spLocks/>
          </p:cNvSpPr>
          <p:nvPr/>
        </p:nvSpPr>
        <p:spPr>
          <a:xfrm>
            <a:off x="457200" y="548681"/>
            <a:ext cx="6491064" cy="868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Brevity – </a:t>
            </a:r>
            <a:r>
              <a:rPr lang="cs-CZ" dirty="0" smtClean="0"/>
              <a:t>výsledky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26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938766"/>
              </p:ext>
            </p:extLst>
          </p:nvPr>
        </p:nvGraphicFramePr>
        <p:xfrm>
          <a:off x="1182451" y="1916832"/>
          <a:ext cx="7205972" cy="3888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1237"/>
                <a:gridCol w="1296144"/>
                <a:gridCol w="864096"/>
                <a:gridCol w="4464495"/>
              </a:tblGrid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Poř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r>
                        <a:rPr lang="cs-C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řešení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Znaků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Tým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2418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s359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2647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Cteam64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cs-CZ" dirty="0" smtClean="0"/>
                        <a:t>Lambda Mačka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s340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Cteam02: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</a:t>
                      </a:r>
                      <a:r>
                        <a:rPr lang="en-US" dirty="0" smtClean="0"/>
                        <a:t>random MFF team name</a:t>
                      </a:r>
                      <a:r>
                        <a:rPr lang="cs-CZ" dirty="0" smtClean="0"/>
                        <a:t> </a:t>
                      </a:r>
                      <a:r>
                        <a:rPr lang="en-US" dirty="0" smtClean="0"/>
                        <a:t>(MFF)</a:t>
                      </a:r>
                      <a:endParaRPr lang="cs-CZ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s407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Cteam64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dirty="0" smtClean="0"/>
                        <a:t>Lambda Mačka</a:t>
                      </a:r>
                      <a:r>
                        <a:rPr lang="en-US" dirty="0" smtClean="0"/>
                        <a:t> (MU Brno)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4356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Cteam02: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</a:t>
                      </a:r>
                      <a:r>
                        <a:rPr lang="en-US" dirty="0" smtClean="0"/>
                        <a:t>random MFF team name</a:t>
                      </a:r>
                      <a:r>
                        <a:rPr lang="cs-CZ" dirty="0" smtClean="0"/>
                        <a:t> </a:t>
                      </a:r>
                      <a:r>
                        <a:rPr lang="en-US" dirty="0" smtClean="0"/>
                        <a:t>(MFF)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Cteam65: </a:t>
                      </a:r>
                      <a:r>
                        <a:rPr lang="cs-CZ" dirty="0" err="1" smtClean="0"/>
                        <a:t>Nonbinary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Tree</a:t>
                      </a:r>
                      <a:r>
                        <a:rPr lang="cs-CZ" dirty="0" smtClean="0"/>
                        <a:t> (</a:t>
                      </a:r>
                      <a:r>
                        <a:rPr lang="en-US" dirty="0" smtClean="0"/>
                        <a:t>MU Brno</a:t>
                      </a:r>
                      <a:r>
                        <a:rPr lang="cs-CZ" dirty="0" smtClean="0"/>
                        <a:t>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Referenční řešení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organizátoři)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s377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Cteam65: </a:t>
                      </a:r>
                      <a:r>
                        <a:rPr lang="cs-CZ" dirty="0" err="1" smtClean="0"/>
                        <a:t>Nonbinary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Tree</a:t>
                      </a:r>
                      <a:r>
                        <a:rPr lang="cs-CZ" dirty="0" smtClean="0"/>
                        <a:t> (</a:t>
                      </a:r>
                      <a:r>
                        <a:rPr lang="en-US" dirty="0" smtClean="0"/>
                        <a:t>MU Brno</a:t>
                      </a:r>
                      <a:r>
                        <a:rPr lang="cs-CZ" dirty="0" smtClean="0"/>
                        <a:t>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6579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Cteam65: </a:t>
                      </a:r>
                      <a:r>
                        <a:rPr lang="cs-CZ" dirty="0" err="1" smtClean="0"/>
                        <a:t>Nonbinary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Tree</a:t>
                      </a:r>
                      <a:r>
                        <a:rPr lang="cs-CZ" dirty="0" smtClean="0"/>
                        <a:t> (</a:t>
                      </a:r>
                      <a:r>
                        <a:rPr lang="en-US" dirty="0" smtClean="0"/>
                        <a:t>MU Brno</a:t>
                      </a:r>
                      <a:r>
                        <a:rPr lang="cs-CZ" dirty="0" smtClean="0"/>
                        <a:t>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30" y="0"/>
            <a:ext cx="2456570" cy="1216771"/>
          </a:xfrm>
          <a:prstGeom prst="rect">
            <a:avLst/>
          </a:prstGeom>
        </p:spPr>
      </p:pic>
      <p:sp>
        <p:nvSpPr>
          <p:cNvPr id="13" name="Nadpis 1"/>
          <p:cNvSpPr txBox="1">
            <a:spLocks/>
          </p:cNvSpPr>
          <p:nvPr/>
        </p:nvSpPr>
        <p:spPr>
          <a:xfrm>
            <a:off x="457200" y="548681"/>
            <a:ext cx="6491064" cy="868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Brevity – </a:t>
            </a:r>
            <a:r>
              <a:rPr lang="cs-CZ" dirty="0" smtClean="0"/>
              <a:t>výsledky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26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960992"/>
              </p:ext>
            </p:extLst>
          </p:nvPr>
        </p:nvGraphicFramePr>
        <p:xfrm>
          <a:off x="1182451" y="1916832"/>
          <a:ext cx="7205972" cy="3888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1237"/>
                <a:gridCol w="1296144"/>
                <a:gridCol w="864096"/>
                <a:gridCol w="4464495"/>
              </a:tblGrid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Poř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r>
                        <a:rPr lang="cs-C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řešení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Znaků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Tým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2418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s359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2647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Cteam02: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</a:t>
                      </a:r>
                      <a:r>
                        <a:rPr lang="en-US" dirty="0" smtClean="0"/>
                        <a:t>random MFF team name</a:t>
                      </a:r>
                      <a:r>
                        <a:rPr lang="cs-CZ" dirty="0" smtClean="0"/>
                        <a:t> </a:t>
                      </a:r>
                      <a:r>
                        <a:rPr lang="en-US" dirty="0" smtClean="0"/>
                        <a:t>(MFF)</a:t>
                      </a:r>
                      <a:endParaRPr lang="cs-CZ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Cteam64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cs-CZ" dirty="0" smtClean="0"/>
                        <a:t>Lambda Mačka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s340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Cteam02: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</a:t>
                      </a:r>
                      <a:r>
                        <a:rPr lang="en-US" dirty="0" smtClean="0"/>
                        <a:t>random MFF team name</a:t>
                      </a:r>
                      <a:r>
                        <a:rPr lang="cs-CZ" dirty="0" smtClean="0"/>
                        <a:t> </a:t>
                      </a:r>
                      <a:r>
                        <a:rPr lang="en-US" dirty="0" smtClean="0"/>
                        <a:t>(MFF)</a:t>
                      </a:r>
                      <a:endParaRPr lang="cs-CZ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s407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Cteam64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dirty="0" smtClean="0"/>
                        <a:t>Lambda Mačka</a:t>
                      </a:r>
                      <a:r>
                        <a:rPr lang="en-US" dirty="0" smtClean="0"/>
                        <a:t> (MU Brno)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4356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Cteam02: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</a:t>
                      </a:r>
                      <a:r>
                        <a:rPr lang="en-US" dirty="0" smtClean="0"/>
                        <a:t>random MFF team name</a:t>
                      </a:r>
                      <a:r>
                        <a:rPr lang="cs-CZ" dirty="0" smtClean="0"/>
                        <a:t> </a:t>
                      </a:r>
                      <a:r>
                        <a:rPr lang="en-US" dirty="0" smtClean="0"/>
                        <a:t>(MFF)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Cteam65: </a:t>
                      </a:r>
                      <a:r>
                        <a:rPr lang="cs-CZ" dirty="0" err="1" smtClean="0"/>
                        <a:t>Nonbinary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Tree</a:t>
                      </a:r>
                      <a:r>
                        <a:rPr lang="cs-CZ" dirty="0" smtClean="0"/>
                        <a:t> (</a:t>
                      </a:r>
                      <a:r>
                        <a:rPr lang="en-US" dirty="0" smtClean="0"/>
                        <a:t>MU Brno</a:t>
                      </a:r>
                      <a:r>
                        <a:rPr lang="cs-CZ" dirty="0" smtClean="0"/>
                        <a:t>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Referenční řešení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organizátoři)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s377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Cteam65: </a:t>
                      </a:r>
                      <a:r>
                        <a:rPr lang="cs-CZ" dirty="0" err="1" smtClean="0"/>
                        <a:t>Nonbinary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Tree</a:t>
                      </a:r>
                      <a:r>
                        <a:rPr lang="cs-CZ" dirty="0" smtClean="0"/>
                        <a:t> (</a:t>
                      </a:r>
                      <a:r>
                        <a:rPr lang="en-US" dirty="0" smtClean="0"/>
                        <a:t>MU Brno</a:t>
                      </a:r>
                      <a:r>
                        <a:rPr lang="cs-CZ" dirty="0" smtClean="0"/>
                        <a:t>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6579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Cteam65: </a:t>
                      </a:r>
                      <a:r>
                        <a:rPr lang="cs-CZ" dirty="0" err="1" smtClean="0"/>
                        <a:t>Nonbinary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Tree</a:t>
                      </a:r>
                      <a:r>
                        <a:rPr lang="cs-CZ" dirty="0" smtClean="0"/>
                        <a:t> (</a:t>
                      </a:r>
                      <a:r>
                        <a:rPr lang="en-US" dirty="0" smtClean="0"/>
                        <a:t>MU Brno</a:t>
                      </a:r>
                      <a:r>
                        <a:rPr lang="cs-CZ" dirty="0" smtClean="0"/>
                        <a:t>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30" y="0"/>
            <a:ext cx="2456570" cy="1216771"/>
          </a:xfrm>
          <a:prstGeom prst="rect">
            <a:avLst/>
          </a:prstGeom>
        </p:spPr>
      </p:pic>
      <p:sp>
        <p:nvSpPr>
          <p:cNvPr id="13" name="Nadpis 1"/>
          <p:cNvSpPr txBox="1">
            <a:spLocks/>
          </p:cNvSpPr>
          <p:nvPr/>
        </p:nvSpPr>
        <p:spPr>
          <a:xfrm>
            <a:off x="457200" y="548681"/>
            <a:ext cx="6491064" cy="868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Brevity – </a:t>
            </a:r>
            <a:r>
              <a:rPr lang="cs-CZ" dirty="0" smtClean="0"/>
              <a:t>výsledky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26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237061"/>
              </p:ext>
            </p:extLst>
          </p:nvPr>
        </p:nvGraphicFramePr>
        <p:xfrm>
          <a:off x="1182451" y="1916832"/>
          <a:ext cx="7205972" cy="3888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1237"/>
                <a:gridCol w="1296144"/>
                <a:gridCol w="864096"/>
                <a:gridCol w="4464495"/>
              </a:tblGrid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Poř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r>
                        <a:rPr lang="cs-C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řešení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Znaků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Tým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2418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Cteam02:</a:t>
                      </a: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</a:t>
                      </a:r>
                      <a:r>
                        <a:rPr lang="en-US" b="1" dirty="0" smtClean="0"/>
                        <a:t>random MFF team name</a:t>
                      </a:r>
                      <a:r>
                        <a:rPr lang="cs-CZ" b="1" dirty="0" smtClean="0"/>
                        <a:t> </a:t>
                      </a:r>
                      <a:r>
                        <a:rPr lang="en-US" b="1" dirty="0" smtClean="0"/>
                        <a:t>(MFF)</a:t>
                      </a:r>
                      <a:endParaRPr lang="cs-CZ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s359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2647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Cteam02: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</a:t>
                      </a:r>
                      <a:r>
                        <a:rPr lang="en-US" dirty="0" smtClean="0"/>
                        <a:t>random MFF team name</a:t>
                      </a:r>
                      <a:r>
                        <a:rPr lang="cs-CZ" dirty="0" smtClean="0"/>
                        <a:t> </a:t>
                      </a:r>
                      <a:r>
                        <a:rPr lang="en-US" dirty="0" smtClean="0"/>
                        <a:t>(MFF)</a:t>
                      </a:r>
                      <a:endParaRPr lang="cs-CZ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Cteam64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cs-CZ" dirty="0" smtClean="0"/>
                        <a:t>Lambda Mačka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s340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Cteam02: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</a:t>
                      </a:r>
                      <a:r>
                        <a:rPr lang="en-US" dirty="0" smtClean="0"/>
                        <a:t>random MFF team name</a:t>
                      </a:r>
                      <a:r>
                        <a:rPr lang="cs-CZ" dirty="0" smtClean="0"/>
                        <a:t> </a:t>
                      </a:r>
                      <a:r>
                        <a:rPr lang="en-US" dirty="0" smtClean="0"/>
                        <a:t>(MFF)</a:t>
                      </a:r>
                      <a:endParaRPr lang="cs-CZ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s407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Cteam64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dirty="0" smtClean="0"/>
                        <a:t>Lambda Mačka</a:t>
                      </a:r>
                      <a:r>
                        <a:rPr lang="en-US" dirty="0" smtClean="0"/>
                        <a:t> (MU Brno)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4356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Cteam02: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…</a:t>
                      </a:r>
                      <a:r>
                        <a:rPr lang="en-US" dirty="0" smtClean="0"/>
                        <a:t>random MFF team name</a:t>
                      </a:r>
                      <a:r>
                        <a:rPr lang="cs-CZ" dirty="0" smtClean="0"/>
                        <a:t> </a:t>
                      </a:r>
                      <a:r>
                        <a:rPr lang="en-US" dirty="0" smtClean="0"/>
                        <a:t>(MFF)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Cteam65: </a:t>
                      </a:r>
                      <a:r>
                        <a:rPr lang="cs-CZ" dirty="0" err="1" smtClean="0"/>
                        <a:t>Nonbinary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Tree</a:t>
                      </a:r>
                      <a:r>
                        <a:rPr lang="cs-CZ" dirty="0" smtClean="0"/>
                        <a:t> (</a:t>
                      </a:r>
                      <a:r>
                        <a:rPr lang="en-US" dirty="0" smtClean="0"/>
                        <a:t>MU Brno</a:t>
                      </a:r>
                      <a:r>
                        <a:rPr lang="cs-CZ" dirty="0" smtClean="0"/>
                        <a:t>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4493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Referenční řešení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organizátoři)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s377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Cteam65: </a:t>
                      </a:r>
                      <a:r>
                        <a:rPr lang="cs-CZ" dirty="0" err="1" smtClean="0"/>
                        <a:t>Nonbinary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Tree</a:t>
                      </a:r>
                      <a:r>
                        <a:rPr lang="cs-CZ" dirty="0" smtClean="0"/>
                        <a:t> (</a:t>
                      </a:r>
                      <a:r>
                        <a:rPr lang="en-US" dirty="0" smtClean="0"/>
                        <a:t>MU Brno</a:t>
                      </a:r>
                      <a:r>
                        <a:rPr lang="cs-CZ" dirty="0" smtClean="0"/>
                        <a:t>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53494"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s387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6579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Cteam65: </a:t>
                      </a:r>
                      <a:r>
                        <a:rPr lang="cs-CZ" dirty="0" err="1" smtClean="0"/>
                        <a:t>Nonbinary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Tree</a:t>
                      </a:r>
                      <a:r>
                        <a:rPr lang="cs-CZ" dirty="0" smtClean="0"/>
                        <a:t> (</a:t>
                      </a:r>
                      <a:r>
                        <a:rPr lang="en-US" dirty="0" smtClean="0"/>
                        <a:t>MU Brno</a:t>
                      </a:r>
                      <a:r>
                        <a:rPr lang="cs-CZ" dirty="0" smtClean="0"/>
                        <a:t>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2000" marR="72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30" y="0"/>
            <a:ext cx="2456570" cy="1216771"/>
          </a:xfrm>
          <a:prstGeom prst="rect">
            <a:avLst/>
          </a:prstGeom>
        </p:spPr>
      </p:pic>
      <p:sp>
        <p:nvSpPr>
          <p:cNvPr id="13" name="Nadpis 1"/>
          <p:cNvSpPr txBox="1">
            <a:spLocks/>
          </p:cNvSpPr>
          <p:nvPr/>
        </p:nvSpPr>
        <p:spPr>
          <a:xfrm>
            <a:off x="457200" y="548681"/>
            <a:ext cx="6491064" cy="868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Brevity – </a:t>
            </a:r>
            <a:r>
              <a:rPr lang="cs-CZ" dirty="0" smtClean="0"/>
              <a:t>výsledky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56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9796" y="2420888"/>
            <a:ext cx="7772400" cy="1872208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Etnetera</a:t>
            </a:r>
            <a:r>
              <a:rPr lang="en-US" b="1" dirty="0" smtClean="0"/>
              <a:t> Brevity </a:t>
            </a:r>
            <a:r>
              <a:rPr lang="en-US" b="1" dirty="0" smtClean="0"/>
              <a:t>Challenge</a:t>
            </a:r>
            <a:r>
              <a:rPr lang="cs-CZ" b="1" dirty="0" smtClean="0"/>
              <a:t> 2024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en-US" sz="6000" b="1" dirty="0">
                <a:solidFill>
                  <a:prstClr val="black"/>
                </a:solidFill>
              </a:rPr>
              <a:t>WINNERS</a:t>
            </a:r>
            <a:endParaRPr lang="cs-CZ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5139"/>
            <a:ext cx="5073098" cy="2512771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539552" y="4509120"/>
            <a:ext cx="7992888" cy="180020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800" dirty="0" smtClean="0">
                <a:solidFill>
                  <a:schemeClr val="bg1"/>
                </a:solidFill>
                <a:ea typeface="+mn-ea"/>
                <a:cs typeface="+mn-cs"/>
              </a:rPr>
              <a:t>Cteam02</a:t>
            </a:r>
            <a:r>
              <a:rPr lang="cs-CZ" sz="6000" dirty="0" smtClean="0">
                <a:solidFill>
                  <a:schemeClr val="bg1"/>
                </a:solidFill>
                <a:ea typeface="+mn-ea"/>
                <a:cs typeface="+mn-cs"/>
              </a:rPr>
              <a:t/>
            </a:r>
            <a:br>
              <a:rPr lang="cs-CZ" sz="6000" dirty="0" smtClean="0">
                <a:solidFill>
                  <a:schemeClr val="bg1"/>
                </a:solidFill>
                <a:ea typeface="+mn-ea"/>
                <a:cs typeface="+mn-cs"/>
              </a:rPr>
            </a:br>
            <a:r>
              <a:rPr lang="en-US" sz="3200" b="1" dirty="0">
                <a:solidFill>
                  <a:schemeClr val="bg1"/>
                </a:solidFill>
              </a:rPr>
              <a:t>[String containing a random MFF team name]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8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30" y="0"/>
            <a:ext cx="2456570" cy="1216771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457200" y="548681"/>
            <a:ext cx="6491064" cy="868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Brevity – </a:t>
            </a:r>
            <a:r>
              <a:rPr lang="en-US" dirty="0" err="1" smtClean="0"/>
              <a:t>vstup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1417640"/>
            <a:ext cx="8229600" cy="4747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432000" tIns="180000" bIns="18000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100 100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####################################################################################################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</a:t>
            </a:r>
            <a:r>
              <a:rPr lang="cs-CZ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&gt;</a:t>
            </a:r>
            <a:r>
              <a:rPr lang="cs-CZ" sz="1600" b="1" dirty="0">
                <a:latin typeface="Consolas" panose="020B0609020204030204" pitchFamily="49" charset="0"/>
              </a:rPr>
              <a:t>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#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#                               #</a:t>
            </a:r>
          </a:p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. . . . . </a:t>
            </a:r>
          </a:p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#                                                                                                  </a:t>
            </a:r>
            <a:r>
              <a:rPr lang="cs-CZ" sz="1600" b="1" dirty="0">
                <a:latin typeface="Consolas" panose="020B0609020204030204" pitchFamily="49" charset="0"/>
              </a:rPr>
              <a:t>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#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 . . . . . </a:t>
            </a:r>
            <a:endParaRPr lang="cs-CZ" sz="1600" b="1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#                                                                                                  </a:t>
            </a:r>
            <a:r>
              <a:rPr lang="cs-CZ" sz="1600" b="1" dirty="0">
                <a:latin typeface="Consolas" panose="020B0609020204030204" pitchFamily="49" charset="0"/>
              </a:rPr>
              <a:t>#</a:t>
            </a:r>
          </a:p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#                                                                                                  </a:t>
            </a:r>
            <a:r>
              <a:rPr lang="cs-CZ" sz="1600" b="1" dirty="0">
                <a:latin typeface="Consolas" panose="020B0609020204030204" pitchFamily="49" charset="0"/>
              </a:rPr>
              <a:t>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</a:t>
            </a:r>
            <a:r>
              <a:rPr lang="cs-CZ" sz="1600" b="1" dirty="0">
                <a:solidFill>
                  <a:srgbClr val="00B050"/>
                </a:solidFill>
                <a:latin typeface="Consolas" panose="020B0609020204030204" pitchFamily="49" charset="0"/>
              </a:rPr>
              <a:t>E</a:t>
            </a:r>
            <a:r>
              <a:rPr lang="cs-CZ" sz="1600" b="1" dirty="0">
                <a:latin typeface="Consolas" panose="020B0609020204030204" pitchFamily="49" charset="0"/>
              </a:rPr>
              <a:t>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</a:t>
            </a:r>
            <a:r>
              <a:rPr lang="cs-CZ" sz="1600" b="1" dirty="0" smtClean="0">
                <a:latin typeface="Consolas" panose="020B0609020204030204" pitchFamily="49" charset="0"/>
              </a:rPr>
              <a:t>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 . . . . . </a:t>
            </a:r>
            <a:endParaRPr lang="cs-CZ" sz="1600" b="1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#                                                                          </a:t>
            </a:r>
            <a:r>
              <a:rPr lang="cs-CZ" sz="1600" b="1" dirty="0">
                <a:latin typeface="Consolas" panose="020B0609020204030204" pitchFamily="49" charset="0"/>
              </a:rPr>
              <a:t>#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#          </a:t>
            </a: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#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 . . . . . </a:t>
            </a:r>
            <a:endParaRPr lang="cs-CZ" sz="1600" b="1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#                                                                                                  </a:t>
            </a:r>
            <a:r>
              <a:rPr lang="cs-CZ" sz="1600" b="1" dirty="0">
                <a:latin typeface="Consolas" panose="020B0609020204030204" pitchFamily="49" charset="0"/>
              </a:rPr>
              <a:t>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#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####################################################################################################</a:t>
            </a:r>
          </a:p>
          <a:p>
            <a:pPr marL="0" indent="0">
              <a:buNone/>
            </a:pPr>
            <a:endParaRPr lang="cs-CZ" sz="1600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02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30" y="0"/>
            <a:ext cx="2456570" cy="1216771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457200" y="548681"/>
            <a:ext cx="6491064" cy="868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Brevity – </a:t>
            </a:r>
            <a:r>
              <a:rPr lang="en-US" dirty="0" err="1" smtClean="0"/>
              <a:t>vstup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1417640"/>
            <a:ext cx="8229600" cy="4747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432000" tIns="180000" bIns="18000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100 100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####################################################################################################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 . . . . .</a:t>
            </a:r>
          </a:p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#                                                                                                  </a:t>
            </a:r>
            <a:r>
              <a:rPr lang="cs-CZ" sz="1600" b="1" dirty="0">
                <a:latin typeface="Consolas" panose="020B0609020204030204" pitchFamily="49" charset="0"/>
              </a:rPr>
              <a:t>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####################################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#                     #   #  #     #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#                       # #  ####  #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#                     #   #  #     #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#    ########  ##     # # #  # #####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#    #      #   #     # # #  # #   #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#    #      ##  #     # #    #   # #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#    #   #  #   #     # ######  ####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#    # </a:t>
            </a:r>
            <a:r>
              <a:rPr lang="cs-CZ" sz="1600" b="1" dirty="0">
                <a:solidFill>
                  <a:srgbClr val="00B050"/>
                </a:solidFill>
                <a:latin typeface="Consolas" panose="020B0609020204030204" pitchFamily="49" charset="0"/>
              </a:rPr>
              <a:t>E</a:t>
            </a:r>
            <a:r>
              <a:rPr lang="cs-CZ" sz="1600" b="1" dirty="0">
                <a:latin typeface="Consolas" panose="020B0609020204030204" pitchFamily="49" charset="0"/>
              </a:rPr>
              <a:t> #  #  ##     #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#    #   #  #   #     ##############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#    #   #      #     #            #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#    ############     ###########  #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#                       #   #   #  #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#                     #   #   #    #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####################################                                          #</a:t>
            </a:r>
          </a:p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 . . . . . </a:t>
            </a:r>
          </a:p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#                                                                                                  </a:t>
            </a:r>
            <a:r>
              <a:rPr lang="cs-CZ" sz="1600" b="1" dirty="0">
                <a:latin typeface="Consolas" panose="020B0609020204030204" pitchFamily="49" charset="0"/>
              </a:rPr>
              <a:t>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</a:t>
            </a:r>
            <a:r>
              <a:rPr lang="cs-CZ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&gt;</a:t>
            </a:r>
            <a:r>
              <a:rPr lang="cs-CZ" sz="1600" b="1" dirty="0">
                <a:latin typeface="Consolas" panose="020B0609020204030204" pitchFamily="49" charset="0"/>
              </a:rPr>
              <a:t>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 . . . . . </a:t>
            </a:r>
          </a:p>
          <a:p>
            <a:pPr marL="0" indent="0">
              <a:buNone/>
            </a:pPr>
            <a:endParaRPr lang="cs-CZ" sz="1600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68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30" y="0"/>
            <a:ext cx="2456570" cy="1216771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457200" y="548681"/>
            <a:ext cx="6491064" cy="868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Brevity – </a:t>
            </a:r>
            <a:r>
              <a:rPr lang="en-US" dirty="0" err="1" smtClean="0"/>
              <a:t>vstup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1417640"/>
            <a:ext cx="8229600" cy="4747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432000" tIns="180000" bIns="18000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100 100</a:t>
            </a:r>
            <a:br>
              <a:rPr lang="cs-CZ" sz="1600" b="1" dirty="0" smtClean="0">
                <a:latin typeface="Consolas" panose="020B0609020204030204" pitchFamily="49" charset="0"/>
              </a:rPr>
            </a:br>
            <a:r>
              <a:rPr lang="cs-CZ" sz="1600" b="1" dirty="0" smtClean="0">
                <a:latin typeface="Consolas" panose="020B0609020204030204" pitchFamily="49" charset="0"/>
              </a:rPr>
              <a:t>####################################################################################################</a:t>
            </a:r>
            <a:endParaRPr lang="cs-CZ" sz="1600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 . . . . .</a:t>
            </a:r>
          </a:p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#                                                                                                  </a:t>
            </a:r>
            <a:r>
              <a:rPr lang="cs-CZ" sz="1600" b="1" dirty="0">
                <a:latin typeface="Consolas" panose="020B0609020204030204" pitchFamily="49" charset="0"/>
              </a:rPr>
              <a:t>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#########################################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#</a:t>
            </a:r>
            <a:r>
              <a:rPr lang="cs-CZ" sz="1600" b="1" dirty="0">
                <a:solidFill>
                  <a:srgbClr val="00B050"/>
                </a:solidFill>
                <a:latin typeface="Consolas" panose="020B0609020204030204" pitchFamily="49" charset="0"/>
              </a:rPr>
              <a:t>E</a:t>
            </a:r>
            <a:r>
              <a:rPr lang="cs-CZ" sz="1600" b="1" dirty="0">
                <a:latin typeface="Consolas" panose="020B0609020204030204" pitchFamily="49" charset="0"/>
              </a:rPr>
              <a:t>#     #       #     #     #           #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# # ### # ##### # ### # ### ### ####### #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# #   # # #   #   #   #   # #   #   #   #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# ##### # # ####### # ### # # ### # # ###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#       # #     #   #     # # # # # # # #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# ####### # # ### ######### # # # # # # #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#         # #   # # #     # #   # # # # #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########### ### # # # ### # # ### # # # #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#           # #   #   # # # #     # # # #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# ########### ######### # # ######### # #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# # #         # #         # #     #     #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# # # ### ##### # ######### # ### # ### #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#     #   #   # #           #   #   #   #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### ### ##### # ################### # ###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#   #   #   # #   #   #     #       #   #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# ### ##### # ### ### # ### # ######### #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# # # #   # #         #   #   #   #     #                              </a:t>
            </a:r>
            <a:r>
              <a:rPr lang="cs-CZ" sz="1600" b="1" dirty="0" smtClean="0">
                <a:latin typeface="Consolas" panose="020B0609020204030204" pitchFamily="49" charset="0"/>
              </a:rPr>
              <a:t>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 </a:t>
            </a:r>
            <a:r>
              <a:rPr lang="cs-CZ" sz="1600" b="1" dirty="0" smtClean="0">
                <a:latin typeface="Consolas" panose="020B0609020204030204" pitchFamily="49" charset="0"/>
              </a:rPr>
              <a:t>. . . . .</a:t>
            </a:r>
          </a:p>
        </p:txBody>
      </p:sp>
    </p:spTree>
    <p:extLst>
      <p:ext uri="{BB962C8B-B14F-4D97-AF65-F5344CB8AC3E}">
        <p14:creationId xmlns:p14="http://schemas.microsoft.com/office/powerpoint/2010/main" val="268271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30" y="0"/>
            <a:ext cx="2456570" cy="1216771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457200" y="548681"/>
            <a:ext cx="6491064" cy="868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Brevity – </a:t>
            </a:r>
            <a:r>
              <a:rPr lang="en-US" dirty="0" err="1" smtClean="0"/>
              <a:t>vstup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1417640"/>
            <a:ext cx="8229600" cy="4747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432000" tIns="180000" bIns="18000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100 100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####################################################################################################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</a:t>
            </a:r>
            <a:r>
              <a:rPr lang="cs-CZ" sz="1600" b="1" dirty="0">
                <a:solidFill>
                  <a:srgbClr val="00B050"/>
                </a:solidFill>
                <a:latin typeface="Consolas" panose="020B0609020204030204" pitchFamily="49" charset="0"/>
              </a:rPr>
              <a:t>E</a:t>
            </a:r>
            <a:r>
              <a:rPr lang="cs-CZ" sz="1600" b="1" dirty="0">
                <a:latin typeface="Consolas" panose="020B0609020204030204" pitchFamily="49" charset="0"/>
              </a:rPr>
              <a:t>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</a:t>
            </a:r>
            <a:r>
              <a:rPr lang="cs-CZ" sz="1600" b="1" dirty="0" smtClean="0">
                <a:latin typeface="Consolas" panose="020B0609020204030204" pitchFamily="49" charset="0"/>
              </a:rPr>
              <a:t>                                                                                        #</a:t>
            </a:r>
            <a:endParaRPr lang="cs-CZ" sz="1600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cs-CZ" sz="1600" b="1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cs-CZ" sz="1600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cs-CZ" sz="1600" b="1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cs-CZ" sz="1600" b="1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 . . . . .</a:t>
            </a:r>
          </a:p>
          <a:p>
            <a:pPr marL="0" indent="0">
              <a:buNone/>
            </a:pPr>
            <a:endParaRPr lang="cs-CZ" sz="1600" b="1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cs-CZ" sz="1600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cs-CZ" sz="1600" b="1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cs-CZ" sz="1600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cs-CZ" sz="1600" b="1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#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#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#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#################                           #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# </a:t>
            </a:r>
            <a:r>
              <a:rPr lang="cs-CZ" sz="1600" b="1" dirty="0">
                <a:solidFill>
                  <a:srgbClr val="00B050"/>
                </a:solidFill>
                <a:latin typeface="Consolas" panose="020B0609020204030204" pitchFamily="49" charset="0"/>
              </a:rPr>
              <a:t>E</a:t>
            </a:r>
            <a:r>
              <a:rPr lang="cs-CZ" sz="1600" b="1" dirty="0">
                <a:latin typeface="Consolas" panose="020B0609020204030204" pitchFamily="49" charset="0"/>
              </a:rPr>
              <a:t>#   #   #    #                           #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#  # # # # #  # #############################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#    #   #    #     </a:t>
            </a:r>
            <a:r>
              <a:rPr lang="cs-CZ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&lt;</a:t>
            </a:r>
            <a:r>
              <a:rPr lang="cs-CZ" sz="1600" b="1" dirty="0">
                <a:latin typeface="Consolas" panose="020B0609020204030204" pitchFamily="49" charset="0"/>
              </a:rPr>
              <a:t>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####################################################################################################</a:t>
            </a:r>
          </a:p>
          <a:p>
            <a:pPr marL="0" indent="0">
              <a:buNone/>
            </a:pPr>
            <a:endParaRPr lang="cs-CZ" sz="1600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68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30" y="0"/>
            <a:ext cx="2456570" cy="1216771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457200" y="548681"/>
            <a:ext cx="6491064" cy="868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Brevity – </a:t>
            </a:r>
            <a:r>
              <a:rPr lang="en-US" dirty="0" err="1" smtClean="0"/>
              <a:t>vstup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1417640"/>
            <a:ext cx="8229600" cy="4747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432000" tIns="180000" bIns="18000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100 100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####################################################################################################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</a:t>
            </a:r>
            <a:r>
              <a:rPr lang="cs-CZ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^</a:t>
            </a:r>
            <a:r>
              <a:rPr lang="cs-CZ" sz="1600" b="1" dirty="0">
                <a:latin typeface="Consolas" panose="020B0609020204030204" pitchFamily="49" charset="0"/>
              </a:rPr>
              <a:t>     #                      #                        #                      #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                                                                                                ##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#                                                                                                  </a:t>
            </a:r>
            <a:r>
              <a:rPr lang="cs-CZ" sz="1600" b="1" dirty="0">
                <a:latin typeface="Consolas" panose="020B0609020204030204" pitchFamily="49" charset="0"/>
              </a:rPr>
              <a:t>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##</a:t>
            </a:r>
          </a:p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 . . . . .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##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#                                                                                                  </a:t>
            </a:r>
            <a:r>
              <a:rPr lang="cs-CZ" sz="1600" b="1" dirty="0">
                <a:latin typeface="Consolas" panose="020B0609020204030204" pitchFamily="49" charset="0"/>
              </a:rPr>
              <a:t>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  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#                       #                                #                     </a:t>
            </a:r>
            <a:r>
              <a:rPr lang="cs-CZ" sz="1600" b="1" dirty="0">
                <a:solidFill>
                  <a:srgbClr val="00B050"/>
                </a:solidFill>
                <a:latin typeface="Consolas" panose="020B0609020204030204" pitchFamily="49" charset="0"/>
              </a:rPr>
              <a:t>E</a:t>
            </a:r>
            <a:r>
              <a:rPr lang="cs-CZ" sz="1600" b="1" dirty="0">
                <a:latin typeface="Consolas" panose="020B0609020204030204" pitchFamily="49" charset="0"/>
              </a:rPr>
              <a:t>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####################################################################################################</a:t>
            </a:r>
          </a:p>
          <a:p>
            <a:pPr marL="0" indent="0">
              <a:buNone/>
            </a:pPr>
            <a:endParaRPr lang="cs-CZ" sz="1600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68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30" y="0"/>
            <a:ext cx="2456570" cy="1216771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457200" y="548681"/>
            <a:ext cx="6491064" cy="868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Brevity – </a:t>
            </a:r>
            <a:r>
              <a:rPr lang="en-US" dirty="0" err="1" smtClean="0"/>
              <a:t>vstup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1417640"/>
            <a:ext cx="8229600" cy="4747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432000" tIns="180000" bIns="18000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99 99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###################################################################################################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</a:t>
            </a:r>
            <a:r>
              <a:rPr lang="cs-CZ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&gt;</a:t>
            </a:r>
            <a:r>
              <a:rPr lang="cs-CZ" sz="1600" b="1" dirty="0">
                <a:latin typeface="Consolas" panose="020B0609020204030204" pitchFamily="49" charset="0"/>
              </a:rPr>
              <a:t>              #   #                 #   #   #       #       #   #     #   #     #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############# # # # # # ########### # # # # # # ##### # ##### # # # # # # ### ### # #############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#   #   #   #       #     # # # # # # #     #   #   # #   # # #     #   # #   #      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####### # ################### ##### ### ### # # ####### # ### ##### ######### ### # # # #####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#   #     #     #       #   #   # #   # # #       #   # #     #     #   #   # # #   #  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##### ######### # ### # ####### # ### # # ### # # ####### ### ##### # ### # ### ### # ### # ###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    #   #     #   #   #   #   #       #   # #   #   # #     #   #   # #     #     # #   #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##### # # ####### ####### # ### ### ##### # ####### # ####### # ##### ##### ####### ###########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#     #   #   # #         #   #   #   #   #       # #   #     #     #     #       #   #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### # ########### # ### ##### # # ####### # ######### # ### # ### ##### ##### ##### # ### # #####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# #   #   #     #   #     # #     #   #     #     #     # #       #     #   #   #   # # #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### ### # # # ##### ############### ### ##### ### # ##### ### ##### ### # ### # ####### # # #####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# # # # #   # #   #   #   #   #   #   #   # #   #     #     # #   # #   #       #   #     #</a:t>
            </a:r>
          </a:p>
          <a:p>
            <a:pPr marL="0" indent="0">
              <a:buNone/>
            </a:pPr>
            <a:endParaRPr lang="cs-CZ" sz="1600" b="1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 . . . . .</a:t>
            </a:r>
          </a:p>
          <a:p>
            <a:pPr marL="0" indent="0">
              <a:buNone/>
            </a:pPr>
            <a:endParaRPr lang="cs-CZ" sz="1600" b="1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######### </a:t>
            </a:r>
            <a:r>
              <a:rPr lang="cs-CZ" sz="1600" b="1" dirty="0">
                <a:latin typeface="Consolas" panose="020B0609020204030204" pitchFamily="49" charset="0"/>
              </a:rPr>
              <a:t>######### # ### ######### ### # # ######### ##### # # ##### # ##### # ##### ### #######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#     #           # # #       #   # # # #         #   #   #     # # #   # # #   #     #    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# ##### ####### ### # # ##### ### # # # # ######### # # ####### # # # # # # # # ### # # ###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  #   #   #   # #     #   # #     # # # # #       # #   # #       # # #   # # #     # #   #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##### # ##### # # # ####### # ### ### # # # # ##### # ##### # ####### ### ### ######### ### #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#       # # # #     # #   # #   # # # # #     #   #   # #       #   #     #     #   # #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################# # ### ### # # # # # # # # # # # ####### # # # # ####### ##### # # # ##### ###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#       #     # #   # #       #         # #   #         #     #   #           # </a:t>
            </a:r>
            <a:r>
              <a:rPr lang="cs-CZ" sz="1600" b="1" dirty="0">
                <a:solidFill>
                  <a:srgbClr val="00B050"/>
                </a:solidFill>
                <a:latin typeface="Consolas" panose="020B0609020204030204" pitchFamily="49" charset="0"/>
              </a:rPr>
              <a:t>E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###################################################################################################</a:t>
            </a:r>
          </a:p>
          <a:p>
            <a:pPr marL="0" indent="0">
              <a:buNone/>
            </a:pPr>
            <a:endParaRPr lang="cs-CZ" sz="1600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19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430" y="0"/>
            <a:ext cx="2456570" cy="1216771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457200" y="548681"/>
            <a:ext cx="6491064" cy="868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Brevity – </a:t>
            </a:r>
            <a:r>
              <a:rPr lang="en-US" dirty="0" err="1" smtClean="0"/>
              <a:t>vstup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1417640"/>
            <a:ext cx="8229600" cy="4747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432000" tIns="180000" bIns="18000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99 99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###################################################################################################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                            </a:t>
            </a:r>
            <a:r>
              <a:rPr lang="cs-CZ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&lt;</a:t>
            </a:r>
            <a:r>
              <a:rPr lang="cs-CZ" sz="1600" b="1" dirty="0">
                <a:latin typeface="Consolas" panose="020B0609020204030204" pitchFamily="49" charset="0"/>
              </a:rPr>
              <a:t>                                                                  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###############################################################################################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                                                                                           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###########################################################################################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#                                                                                         #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# ####################################################################################### #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# #                                                                                     # #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# # ################################################################################### # #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# # #                                                                                 # # #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# # # ############################################################################### # # #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# # # #                                                                             # # # #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# # # # ########################################################################### # # # # # #</a:t>
            </a:r>
          </a:p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# # # # # # #                                                                         # # # # # # #</a:t>
            </a:r>
          </a:p>
          <a:p>
            <a:pPr marL="0" indent="0">
              <a:buNone/>
            </a:pPr>
            <a:endParaRPr lang="cs-CZ" sz="1600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 . . . . .</a:t>
            </a:r>
          </a:p>
          <a:p>
            <a:pPr marL="0" indent="0">
              <a:buNone/>
            </a:pPr>
            <a:endParaRPr lang="cs-CZ" sz="1600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# </a:t>
            </a:r>
            <a:r>
              <a:rPr lang="cs-CZ" sz="1600" b="1" dirty="0">
                <a:latin typeface="Consolas" panose="020B0609020204030204" pitchFamily="49" charset="0"/>
              </a:rPr>
              <a:t># # # # # # # # # # # # # # # # # # # # #             # # # # # # # # # # # # # # # # # # # #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# # # # # # # # # #   # # # # # # # # # ########### # # # # # # # # # # # # # # # # # # # #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# # # # # # # # # # # # # # # # # # # # #         # # # # # # # # # # # # # # # # # # # # #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# # # # # # # # # # # # # # # # # # # # # ####### # # # # # # #   # # # # # # # # # # # # #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# # # # # # # # # # # # # # # # # # # # # #     # # # # # # # # # # # # # # # # # # # # # #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# # # # # # #   # # # # # # # # # # # # # # ### # # # # # # # # # # # # # # # # # # # # # #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# # # # # # # # # # # # # # # #   # # # #   #</a:t>
            </a:r>
            <a:r>
              <a:rPr lang="cs-CZ" sz="1600" b="1" dirty="0">
                <a:solidFill>
                  <a:srgbClr val="00B050"/>
                </a:solidFill>
                <a:latin typeface="Consolas" panose="020B0609020204030204" pitchFamily="49" charset="0"/>
              </a:rPr>
              <a:t>E</a:t>
            </a:r>
            <a:r>
              <a:rPr lang="cs-CZ" sz="1600" b="1" dirty="0">
                <a:latin typeface="Consolas" panose="020B0609020204030204" pitchFamily="49" charset="0"/>
              </a:rPr>
              <a:t># # # # # # # # # # # # # # # # # # # # # # # # #</a:t>
            </a:r>
          </a:p>
          <a:p>
            <a:pPr marL="0" indent="0">
              <a:buNone/>
            </a:pPr>
            <a:r>
              <a:rPr lang="cs-CZ" sz="1600" b="1" dirty="0">
                <a:latin typeface="Consolas" panose="020B0609020204030204" pitchFamily="49" charset="0"/>
              </a:rPr>
              <a:t># # # # # # # # # # # # # # # # # # # # # # # # # # # # # # # # # # # # # # # # # # # # # # # # # #</a:t>
            </a:r>
          </a:p>
          <a:p>
            <a:pPr marL="0" indent="0">
              <a:buNone/>
            </a:pPr>
            <a:endParaRPr lang="cs-CZ" sz="1600" b="1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1600" b="1" dirty="0" smtClean="0">
                <a:latin typeface="Consolas" panose="020B0609020204030204" pitchFamily="49" charset="0"/>
              </a:rPr>
              <a:t> . . . .</a:t>
            </a:r>
            <a:endParaRPr lang="cs-CZ" sz="1600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19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2716</Words>
  <Application>Microsoft Office PowerPoint</Application>
  <PresentationFormat>Předvádění na obrazovce (4:3)</PresentationFormat>
  <Paragraphs>904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Motiv sady Office</vt:lpstr>
      <vt:lpstr>ETNETERA Brevity Challenge 2024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Etnetera Brevity Challenge 2024 WINNERS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Hravá hlava</dc:title>
  <dc:creator>kacer</dc:creator>
  <cp:lastModifiedBy>user</cp:lastModifiedBy>
  <cp:revision>36</cp:revision>
  <dcterms:created xsi:type="dcterms:W3CDTF">2018-06-26T13:41:38Z</dcterms:created>
  <dcterms:modified xsi:type="dcterms:W3CDTF">2024-10-19T11:18:31Z</dcterms:modified>
</cp:coreProperties>
</file>