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73"/>
  </p:notesMasterIdLst>
  <p:sldIdLst>
    <p:sldId id="401" r:id="rId2"/>
    <p:sldId id="377" r:id="rId3"/>
    <p:sldId id="378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404" r:id="rId13"/>
    <p:sldId id="406" r:id="rId14"/>
    <p:sldId id="405" r:id="rId15"/>
    <p:sldId id="407" r:id="rId16"/>
    <p:sldId id="409" r:id="rId17"/>
    <p:sldId id="410" r:id="rId18"/>
    <p:sldId id="411" r:id="rId19"/>
    <p:sldId id="412" r:id="rId20"/>
    <p:sldId id="408" r:id="rId21"/>
    <p:sldId id="387" r:id="rId22"/>
    <p:sldId id="403" r:id="rId23"/>
    <p:sldId id="413" r:id="rId24"/>
    <p:sldId id="414" r:id="rId25"/>
    <p:sldId id="415" r:id="rId26"/>
    <p:sldId id="416" r:id="rId27"/>
    <p:sldId id="417" r:id="rId28"/>
    <p:sldId id="418" r:id="rId29"/>
    <p:sldId id="419" r:id="rId30"/>
    <p:sldId id="420" r:id="rId31"/>
    <p:sldId id="421" r:id="rId32"/>
    <p:sldId id="422" r:id="rId33"/>
    <p:sldId id="423" r:id="rId34"/>
    <p:sldId id="424" r:id="rId35"/>
    <p:sldId id="439" r:id="rId36"/>
    <p:sldId id="388" r:id="rId37"/>
    <p:sldId id="390" r:id="rId38"/>
    <p:sldId id="391" r:id="rId39"/>
    <p:sldId id="393" r:id="rId40"/>
    <p:sldId id="392" r:id="rId41"/>
    <p:sldId id="425" r:id="rId42"/>
    <p:sldId id="394" r:id="rId43"/>
    <p:sldId id="395" r:id="rId44"/>
    <p:sldId id="396" r:id="rId45"/>
    <p:sldId id="397" r:id="rId46"/>
    <p:sldId id="398" r:id="rId47"/>
    <p:sldId id="399" r:id="rId48"/>
    <p:sldId id="428" r:id="rId49"/>
    <p:sldId id="449" r:id="rId50"/>
    <p:sldId id="450" r:id="rId51"/>
    <p:sldId id="452" r:id="rId52"/>
    <p:sldId id="451" r:id="rId53"/>
    <p:sldId id="453" r:id="rId54"/>
    <p:sldId id="442" r:id="rId55"/>
    <p:sldId id="443" r:id="rId56"/>
    <p:sldId id="444" r:id="rId57"/>
    <p:sldId id="389" r:id="rId58"/>
    <p:sldId id="400" r:id="rId59"/>
    <p:sldId id="445" r:id="rId60"/>
    <p:sldId id="426" r:id="rId61"/>
    <p:sldId id="427" r:id="rId62"/>
    <p:sldId id="429" r:id="rId63"/>
    <p:sldId id="430" r:id="rId64"/>
    <p:sldId id="432" r:id="rId65"/>
    <p:sldId id="431" r:id="rId66"/>
    <p:sldId id="433" r:id="rId67"/>
    <p:sldId id="434" r:id="rId68"/>
    <p:sldId id="435" r:id="rId69"/>
    <p:sldId id="436" r:id="rId70"/>
    <p:sldId id="437" r:id="rId71"/>
    <p:sldId id="438" r:id="rId7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9933"/>
    <a:srgbClr val="FFFF99"/>
    <a:srgbClr val="6600FF"/>
    <a:srgbClr val="FFFFFF"/>
    <a:srgbClr val="800080"/>
    <a:srgbClr val="9966FF"/>
    <a:srgbClr val="FFCC00"/>
    <a:srgbClr val="0000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07" autoAdjust="0"/>
    <p:restoredTop sz="94664" autoAdjust="0"/>
  </p:normalViewPr>
  <p:slideViewPr>
    <p:cSldViewPr>
      <p:cViewPr varScale="1">
        <p:scale>
          <a:sx n="122" d="100"/>
          <a:sy n="122" d="100"/>
        </p:scale>
        <p:origin x="-12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53D8B-FD45-4C0C-B80E-67DE70980C34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99071-EA48-4387-8C34-00AA947EF8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088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99071-EA48-4387-8C34-00AA947EF8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890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99071-EA48-4387-8C34-00AA947EF8C0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349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99071-EA48-4387-8C34-00AA947EF8C0}" type="slidenum">
              <a:rPr lang="cs-CZ" smtClean="0"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906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6662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>
                <a:solidFill>
                  <a:srgbClr val="FF66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62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6366A-E459-445F-BCC1-E19C6606C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D8BB0-F546-4327-9A03-BBC2C9896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21B13-E2B7-4D6B-9BCF-90A1E3E6D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5AD0C-744E-44C9-AB1C-22787C360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7A161-26E9-4971-980F-1A5E8F02A6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5613" y="1598613"/>
            <a:ext cx="8226425" cy="4497387"/>
          </a:xfrm>
        </p:spPr>
        <p:txBody>
          <a:bodyPr/>
          <a:lstStyle/>
          <a:p>
            <a:pPr lvl="0"/>
            <a:endParaRPr lang="cs-CZ" noProof="0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9FBA2-0601-4AF9-9806-DC7CE0A10E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85764-5702-44AE-925C-49E1586911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drojový kó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305800" cy="449580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lIns="180000" tIns="180000">
            <a:normAutofit/>
          </a:bodyPr>
          <a:lstStyle>
            <a:lvl1pPr>
              <a:buNone/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2pPr>
            <a:lvl3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3pPr>
            <a:lvl4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4pPr>
            <a:lvl5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824F6-C193-4714-A4E3-AC8B3D0C1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kó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373187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457200" y="3048000"/>
            <a:ext cx="8305800" cy="304800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lIns="180000" tIns="180000">
            <a:normAutofit/>
          </a:bodyPr>
          <a:lstStyle>
            <a:lvl1pPr>
              <a:buNone/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2pPr>
            <a:lvl3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3pPr>
            <a:lvl4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4pPr>
            <a:lvl5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170A-C1F9-4E10-B8DB-E5BF11F72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DAFB2-A166-4330-AC76-5EEEA1DCF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8E7E2-49C4-45AB-A94D-9D73134EB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2E2F8-A80D-46CA-BD33-94D0B3A62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B167D-450C-4723-8199-625604BDB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BB4C8-10ED-420D-B083-1C830F020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65539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65541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2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3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4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5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6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7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8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9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0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1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2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3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4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5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6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7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8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9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0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1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2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3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4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5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59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65567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68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69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0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1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2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3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4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5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6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7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8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9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0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1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60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65583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4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65586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7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8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9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0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1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2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3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4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65595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6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7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8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9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600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601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602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6560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5604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5605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65606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D1B89E7-EC7D-496E-8D99-2C81963D9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607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1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8226425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dirty="0">
                <a:solidFill>
                  <a:srgbClr val="FF99FF"/>
                </a:solidFill>
              </a:rPr>
              <a:t>7</a:t>
            </a:r>
            <a:r>
              <a:rPr lang="en-US" sz="6000" b="1" dirty="0" smtClean="0">
                <a:solidFill>
                  <a:srgbClr val="FF99FF"/>
                </a:solidFill>
              </a:rPr>
              <a:t>.</a:t>
            </a:r>
            <a:r>
              <a:rPr lang="cs-CZ" sz="6000" dirty="0" smtClean="0">
                <a:solidFill>
                  <a:srgbClr val="FF99FF"/>
                </a:solidFill>
              </a:rPr>
              <a:t> </a:t>
            </a:r>
            <a:r>
              <a:rPr lang="cs-CZ" sz="6000" b="1" dirty="0" smtClean="0">
                <a:solidFill>
                  <a:srgbClr val="FF99FF"/>
                </a:solidFill>
              </a:rPr>
              <a:t>Rekurze</a:t>
            </a:r>
            <a:r>
              <a:rPr lang="en-US" sz="6000" b="1" dirty="0" smtClean="0">
                <a:solidFill>
                  <a:srgbClr val="FF99FF"/>
                </a:solidFill>
              </a:rPr>
              <a:t/>
            </a:r>
            <a:br>
              <a:rPr lang="en-US" sz="6000" b="1" dirty="0" smtClean="0">
                <a:solidFill>
                  <a:srgbClr val="FF99FF"/>
                </a:solidFill>
              </a:rPr>
            </a:br>
            <a:r>
              <a:rPr lang="cs-CZ" sz="6000" dirty="0" smtClean="0">
                <a:solidFill>
                  <a:srgbClr val="FF99FF"/>
                </a:solidFill>
              </a:rPr>
              <a:t>(a „hrubá síla“)</a:t>
            </a:r>
            <a:endParaRPr lang="en-US" sz="2400" b="1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1" y="5471501"/>
            <a:ext cx="1323975" cy="1065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1" y="3048000"/>
            <a:ext cx="7162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BI-EP1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Efektivní programování 1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="1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ZS </a:t>
            </a:r>
            <a:r>
              <a:rPr lang="en-US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2024/2025</a:t>
            </a:r>
            <a:endParaRPr lang="cs-CZ" b="1" kern="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Ing. </a:t>
            </a:r>
            <a:r>
              <a:rPr lang="cs-CZ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Martin Kačer, Ph.D.</a:t>
            </a:r>
            <a:endParaRPr lang="en-US" b="1" kern="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676400" y="3048000"/>
            <a:ext cx="7162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cs-CZ" sz="24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</a:t>
            </a:r>
            <a:r>
              <a:rPr 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24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Martin Kačer</a:t>
            </a:r>
          </a:p>
          <a:p>
            <a:pPr algn="r">
              <a:defRPr/>
            </a:pPr>
            <a:endParaRPr lang="cs-CZ" sz="28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dirty="0" smtClean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Katedra teoretické informatiky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Fakulta</a:t>
            </a:r>
            <a:r>
              <a:rPr kumimoji="0" lang="cs-CZ" b="1" i="0" u="none" strike="noStrike" kern="0" cap="none" spc="0" normalizeH="0" noProof="0" dirty="0" smtClean="0">
                <a:ln>
                  <a:noFill/>
                </a:ln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informačních technologií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baseline="0" dirty="0" smtClean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České vysoké</a:t>
            </a:r>
            <a:r>
              <a:rPr lang="cs-CZ" b="1" kern="0" dirty="0" smtClean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učení technické v Praze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Strom rekurzivního volání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34000" y="25908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fib(5)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553200" y="37338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fib(4)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038600" y="37338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fib(3)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48200" y="4800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fib(2)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429000" y="4800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fib(1)</a:t>
            </a:r>
          </a:p>
        </p:txBody>
      </p:sp>
      <p:cxnSp>
        <p:nvCxnSpPr>
          <p:cNvPr id="11" name="Přímá spojovací čára 10"/>
          <p:cNvCxnSpPr>
            <a:stCxn id="3" idx="2"/>
            <a:endCxn id="5" idx="0"/>
          </p:cNvCxnSpPr>
          <p:nvPr/>
        </p:nvCxnSpPr>
        <p:spPr>
          <a:xfrm rot="5400000">
            <a:off x="4929187" y="2808288"/>
            <a:ext cx="555625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3" idx="2"/>
            <a:endCxn id="4" idx="0"/>
          </p:cNvCxnSpPr>
          <p:nvPr/>
        </p:nvCxnSpPr>
        <p:spPr>
          <a:xfrm rot="16200000" flipH="1">
            <a:off x="6186487" y="2846388"/>
            <a:ext cx="555625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stCxn id="5" idx="2"/>
            <a:endCxn id="7" idx="0"/>
          </p:cNvCxnSpPr>
          <p:nvPr/>
        </p:nvCxnSpPr>
        <p:spPr>
          <a:xfrm rot="5400000">
            <a:off x="4014787" y="42560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>
            <a:stCxn id="5" idx="2"/>
            <a:endCxn id="6" idx="0"/>
          </p:cNvCxnSpPr>
          <p:nvPr/>
        </p:nvCxnSpPr>
        <p:spPr>
          <a:xfrm rot="16200000" flipH="1">
            <a:off x="4624387" y="42560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162800" y="4800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fib(3)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848600" y="58674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fib(2)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553200" y="58674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fib(1)</a:t>
            </a:r>
          </a:p>
        </p:txBody>
      </p:sp>
      <p:cxnSp>
        <p:nvCxnSpPr>
          <p:cNvPr id="23" name="Přímá spojovací čára 22"/>
          <p:cNvCxnSpPr>
            <a:stCxn id="20" idx="2"/>
            <a:endCxn id="22" idx="0"/>
          </p:cNvCxnSpPr>
          <p:nvPr/>
        </p:nvCxnSpPr>
        <p:spPr>
          <a:xfrm rot="5400000">
            <a:off x="7138987" y="53228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stCxn id="20" idx="2"/>
            <a:endCxn id="21" idx="0"/>
          </p:cNvCxnSpPr>
          <p:nvPr/>
        </p:nvCxnSpPr>
        <p:spPr>
          <a:xfrm rot="16200000" flipH="1">
            <a:off x="7786687" y="5284788"/>
            <a:ext cx="479425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5943600" y="4800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fib(2)</a:t>
            </a:r>
          </a:p>
        </p:txBody>
      </p:sp>
      <p:cxnSp>
        <p:nvCxnSpPr>
          <p:cNvPr id="31" name="Přímá spojovací čára 30"/>
          <p:cNvCxnSpPr>
            <a:stCxn id="4" idx="2"/>
            <a:endCxn id="29" idx="0"/>
          </p:cNvCxnSpPr>
          <p:nvPr/>
        </p:nvCxnSpPr>
        <p:spPr>
          <a:xfrm rot="5400000">
            <a:off x="6529387" y="42560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4" idx="2"/>
            <a:endCxn id="20" idx="0"/>
          </p:cNvCxnSpPr>
          <p:nvPr/>
        </p:nvCxnSpPr>
        <p:spPr>
          <a:xfrm rot="16200000" flipH="1">
            <a:off x="7138987" y="42560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ovéPole 118"/>
          <p:cNvSpPr txBox="1"/>
          <p:nvPr/>
        </p:nvSpPr>
        <p:spPr>
          <a:xfrm>
            <a:off x="914400" y="25908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fib(4)</a:t>
            </a:r>
          </a:p>
        </p:txBody>
      </p:sp>
      <p:sp>
        <p:nvSpPr>
          <p:cNvPr id="120" name="TextovéPole 119"/>
          <p:cNvSpPr txBox="1"/>
          <p:nvPr/>
        </p:nvSpPr>
        <p:spPr>
          <a:xfrm>
            <a:off x="1524000" y="3657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fib(3)</a:t>
            </a:r>
          </a:p>
        </p:txBody>
      </p:sp>
      <p:sp>
        <p:nvSpPr>
          <p:cNvPr id="121" name="TextovéPole 120"/>
          <p:cNvSpPr txBox="1"/>
          <p:nvPr/>
        </p:nvSpPr>
        <p:spPr>
          <a:xfrm>
            <a:off x="2133600" y="4800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fib(2)</a:t>
            </a:r>
          </a:p>
        </p:txBody>
      </p:sp>
      <p:sp>
        <p:nvSpPr>
          <p:cNvPr id="122" name="TextovéPole 121"/>
          <p:cNvSpPr txBox="1"/>
          <p:nvPr/>
        </p:nvSpPr>
        <p:spPr>
          <a:xfrm>
            <a:off x="914400" y="4800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fib(1)</a:t>
            </a:r>
          </a:p>
        </p:txBody>
      </p:sp>
      <p:cxnSp>
        <p:nvCxnSpPr>
          <p:cNvPr id="123" name="Přímá spojovací čára 122"/>
          <p:cNvCxnSpPr>
            <a:stCxn id="120" idx="2"/>
            <a:endCxn id="122" idx="0"/>
          </p:cNvCxnSpPr>
          <p:nvPr/>
        </p:nvCxnSpPr>
        <p:spPr>
          <a:xfrm rot="5400000">
            <a:off x="1462087" y="4217988"/>
            <a:ext cx="5556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římá spojovací čára 123"/>
          <p:cNvCxnSpPr>
            <a:stCxn id="120" idx="2"/>
            <a:endCxn id="121" idx="0"/>
          </p:cNvCxnSpPr>
          <p:nvPr/>
        </p:nvCxnSpPr>
        <p:spPr>
          <a:xfrm rot="16200000" flipH="1">
            <a:off x="2071687" y="4217988"/>
            <a:ext cx="5556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ovéPole 124"/>
          <p:cNvSpPr txBox="1"/>
          <p:nvPr/>
        </p:nvSpPr>
        <p:spPr>
          <a:xfrm>
            <a:off x="304800" y="3657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fib(2)</a:t>
            </a:r>
          </a:p>
        </p:txBody>
      </p:sp>
      <p:cxnSp>
        <p:nvCxnSpPr>
          <p:cNvPr id="126" name="Přímá spojovací čára 125"/>
          <p:cNvCxnSpPr>
            <a:stCxn id="119" idx="2"/>
            <a:endCxn id="125" idx="0"/>
          </p:cNvCxnSpPr>
          <p:nvPr/>
        </p:nvCxnSpPr>
        <p:spPr>
          <a:xfrm rot="5400000">
            <a:off x="890587" y="31130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Přímá spojovací čára 126"/>
          <p:cNvCxnSpPr>
            <a:stCxn id="119" idx="2"/>
            <a:endCxn id="120" idx="0"/>
          </p:cNvCxnSpPr>
          <p:nvPr/>
        </p:nvCxnSpPr>
        <p:spPr>
          <a:xfrm rot="16200000" flipH="1">
            <a:off x="1500187" y="31130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/>
          <p:cNvSpPr txBox="1"/>
          <p:nvPr/>
        </p:nvSpPr>
        <p:spPr>
          <a:xfrm>
            <a:off x="3505200" y="16002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fib(6)</a:t>
            </a:r>
          </a:p>
        </p:txBody>
      </p:sp>
      <p:cxnSp>
        <p:nvCxnSpPr>
          <p:cNvPr id="137" name="Přímá spojovací čára 136"/>
          <p:cNvCxnSpPr>
            <a:stCxn id="135" idx="2"/>
            <a:endCxn id="119" idx="0"/>
          </p:cNvCxnSpPr>
          <p:nvPr/>
        </p:nvCxnSpPr>
        <p:spPr>
          <a:xfrm rot="5400000">
            <a:off x="2528887" y="1093788"/>
            <a:ext cx="403225" cy="259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Přímá spojovací čára 138"/>
          <p:cNvCxnSpPr>
            <a:stCxn id="135" idx="2"/>
            <a:endCxn id="3" idx="0"/>
          </p:cNvCxnSpPr>
          <p:nvPr/>
        </p:nvCxnSpPr>
        <p:spPr>
          <a:xfrm rot="16200000" flipH="1">
            <a:off x="4738687" y="1474788"/>
            <a:ext cx="403225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Elipsa 143"/>
          <p:cNvSpPr/>
          <p:nvPr/>
        </p:nvSpPr>
        <p:spPr>
          <a:xfrm>
            <a:off x="304800" y="3505200"/>
            <a:ext cx="1143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5" name="Elipsa 144"/>
          <p:cNvSpPr/>
          <p:nvPr/>
        </p:nvSpPr>
        <p:spPr>
          <a:xfrm>
            <a:off x="2057400" y="4648200"/>
            <a:ext cx="1143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6" name="Elipsa 145"/>
          <p:cNvSpPr/>
          <p:nvPr/>
        </p:nvSpPr>
        <p:spPr>
          <a:xfrm>
            <a:off x="4572000" y="4648200"/>
            <a:ext cx="1143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7" name="Elipsa 146"/>
          <p:cNvSpPr/>
          <p:nvPr/>
        </p:nvSpPr>
        <p:spPr>
          <a:xfrm>
            <a:off x="5867400" y="4648200"/>
            <a:ext cx="1143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3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3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48" name="Elipsa 147"/>
          <p:cNvSpPr/>
          <p:nvPr/>
        </p:nvSpPr>
        <p:spPr>
          <a:xfrm>
            <a:off x="7772400" y="5715000"/>
            <a:ext cx="1143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5" grpId="0" animBg="1"/>
      <p:bldP spid="146" grpId="0" animBg="1"/>
      <p:bldP spid="147" grpId="0" animBg="1"/>
      <p:bldP spid="1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Princip volání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Lokální proměnné – systémový zásobník</a:t>
            </a:r>
          </a:p>
          <a:p>
            <a:pPr>
              <a:defRPr/>
            </a:pPr>
            <a:r>
              <a:rPr lang="cs-CZ" dirty="0" smtClean="0"/>
              <a:t>Při volání funkce uložení na zásobník</a:t>
            </a:r>
          </a:p>
          <a:p>
            <a:pPr lvl="1">
              <a:defRPr/>
            </a:pPr>
            <a:r>
              <a:rPr lang="cs-CZ" dirty="0" smtClean="0"/>
              <a:t>Registry</a:t>
            </a:r>
          </a:p>
          <a:p>
            <a:pPr lvl="1">
              <a:defRPr/>
            </a:pPr>
            <a:r>
              <a:rPr lang="cs-CZ" dirty="0" smtClean="0"/>
              <a:t>Návratová adresa</a:t>
            </a:r>
          </a:p>
          <a:p>
            <a:pPr lvl="1">
              <a:defRPr/>
            </a:pPr>
            <a:r>
              <a:rPr lang="cs-CZ" dirty="0" smtClean="0"/>
              <a:t>Parametry funkce</a:t>
            </a:r>
          </a:p>
          <a:p>
            <a:pPr>
              <a:defRPr/>
            </a:pPr>
            <a:r>
              <a:rPr lang="cs-CZ" dirty="0" smtClean="0"/>
              <a:t>Při návratu</a:t>
            </a:r>
          </a:p>
          <a:p>
            <a:pPr lvl="1">
              <a:defRPr/>
            </a:pPr>
            <a:r>
              <a:rPr lang="cs-CZ" dirty="0" smtClean="0"/>
              <a:t>Odstranění ze zásobníku</a:t>
            </a:r>
          </a:p>
          <a:p>
            <a:pPr lvl="1">
              <a:defRPr/>
            </a:pPr>
            <a:r>
              <a:rPr lang="cs-CZ" dirty="0" smtClean="0"/>
              <a:t>Předání výsledku</a:t>
            </a:r>
            <a:endParaRPr lang="cs-CZ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Volání funkcí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28600" y="1600200"/>
            <a:ext cx="3048000" cy="4495800"/>
          </a:xfrm>
        </p:spPr>
        <p:txBody>
          <a:bodyPr>
            <a:normAutofit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2);</a:t>
            </a:r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3);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cs-CZ" sz="2000" b="1" dirty="0" smtClean="0"/>
              <a:t>x =  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(n);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cs-CZ" sz="2000" b="1" dirty="0" err="1" smtClean="0"/>
              <a:t>printf</a:t>
            </a:r>
            <a:r>
              <a:rPr lang="en-US" sz="2000" b="1" dirty="0" smtClean="0"/>
              <a:t>(“%</a:t>
            </a:r>
            <a:r>
              <a:rPr lang="en-US" sz="2000" b="1" dirty="0" err="1" smtClean="0"/>
              <a:t>d”,x</a:t>
            </a:r>
            <a:r>
              <a:rPr lang="en-US" sz="2000" b="1" dirty="0" smtClean="0"/>
              <a:t>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x) {</a:t>
            </a:r>
          </a:p>
          <a:p>
            <a:r>
              <a:rPr lang="en-US" sz="2000" b="1" dirty="0" smtClean="0"/>
              <a:t>	return x*x;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762000" y="2590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371600" y="3657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76200" y="17526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762000" y="2209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63535E-7 L -3.33333E-6 0.055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0.05553 C 0.04774 0.07728 0.09548 0.09949 0.09548 0.1254 C 0.09548 0.15132 0.04583 0.18117 -0.00382 0.21101 " pathEditMode="relative" rAng="0" ptsTypes="aaA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Volání funkcí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28600" y="1600200"/>
            <a:ext cx="3048000" cy="4495800"/>
          </a:xfrm>
        </p:spPr>
        <p:txBody>
          <a:bodyPr>
            <a:normAutofit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2);</a:t>
            </a:r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3);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cs-CZ" sz="2000" b="1" dirty="0" smtClean="0"/>
              <a:t>x =  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(n);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cs-CZ" sz="2000" b="1" dirty="0" err="1" smtClean="0"/>
              <a:t>printf</a:t>
            </a:r>
            <a:r>
              <a:rPr lang="en-US" sz="2000" b="1" dirty="0" smtClean="0"/>
              <a:t>(“%</a:t>
            </a:r>
            <a:r>
              <a:rPr lang="en-US" sz="2000" b="1" dirty="0" err="1" smtClean="0"/>
              <a:t>d”,x</a:t>
            </a:r>
            <a:r>
              <a:rPr lang="en-US" sz="2000" b="1" dirty="0" smtClean="0"/>
              <a:t>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x) {</a:t>
            </a:r>
          </a:p>
          <a:p>
            <a:r>
              <a:rPr lang="en-US" sz="2000" b="1" dirty="0" smtClean="0"/>
              <a:t>	return x*x;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762000" y="2590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371600" y="3657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76200" y="32004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FFFF"/>
                          </a:solidFill>
                        </a:rPr>
                        <a:t>prsqr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2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762000" y="2209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8" name="Tabulka 17"/>
          <p:cNvGraphicFramePr>
            <a:graphicFrameLocks noGrp="1"/>
          </p:cNvGraphicFramePr>
          <p:nvPr/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5618E-6 L -3.33333E-6 0.055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5553 C 0.03333 0.07798 0.06736 0.10134 0.06736 0.12911 C 0.06736 0.15687 0.03212 0.18904 -0.00226 0.22212 " pathEditMode="relative" rAng="0" ptsTypes="aaA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Volání funkcí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28600" y="1600200"/>
            <a:ext cx="3048000" cy="4495800"/>
          </a:xfrm>
        </p:spPr>
        <p:txBody>
          <a:bodyPr>
            <a:normAutofit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2);</a:t>
            </a:r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3);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cs-CZ" sz="2000" b="1" dirty="0" smtClean="0"/>
              <a:t>x =  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(n);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cs-CZ" sz="2000" b="1" dirty="0" err="1" smtClean="0"/>
              <a:t>printf</a:t>
            </a:r>
            <a:r>
              <a:rPr lang="en-US" sz="2000" b="1" dirty="0" smtClean="0"/>
              <a:t>(“%</a:t>
            </a:r>
            <a:r>
              <a:rPr lang="en-US" sz="2000" b="1" dirty="0" err="1" smtClean="0"/>
              <a:t>d”,x</a:t>
            </a:r>
            <a:r>
              <a:rPr lang="en-US" sz="2000" b="1" dirty="0" smtClean="0"/>
              <a:t>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x) {</a:t>
            </a:r>
          </a:p>
          <a:p>
            <a:r>
              <a:rPr lang="en-US" sz="2000" b="1" dirty="0" smtClean="0"/>
              <a:t>	return x*x;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762000" y="2590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371600" y="3657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0" y="47244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FFFF"/>
                          </a:solidFill>
                        </a:rPr>
                        <a:t>prsqr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2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762000" y="2209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8" name="Tabulka 17"/>
          <p:cNvGraphicFramePr>
            <a:graphicFrameLocks noGrp="1"/>
          </p:cNvGraphicFramePr>
          <p:nvPr/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2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5638800" y="3657600"/>
            <a:ext cx="9144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4114800" y="4038600"/>
            <a:ext cx="5334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-2.04535E-6 L 3.46945E-18 0.055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0.05553 C 0.14809 0.02106 0.29635 -0.01295 0.29653 -0.04997 C 0.2967 -0.08699 0.14896 -0.12702 0.00139 -0.16659 " pathEditMode="relative" rAng="0" ptsTypes="aaA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" y="-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3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Volání funkcí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28600" y="1600200"/>
            <a:ext cx="3048000" cy="4495800"/>
          </a:xfrm>
        </p:spPr>
        <p:txBody>
          <a:bodyPr>
            <a:normAutofit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2);</a:t>
            </a:r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3);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cs-CZ" sz="2000" b="1" dirty="0" smtClean="0"/>
              <a:t>x =  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(n);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cs-CZ" sz="2000" b="1" dirty="0" err="1" smtClean="0"/>
              <a:t>printf</a:t>
            </a:r>
            <a:r>
              <a:rPr lang="en-US" sz="2000" b="1" dirty="0" smtClean="0"/>
              <a:t>(“%</a:t>
            </a:r>
            <a:r>
              <a:rPr lang="en-US" sz="2000" b="1" dirty="0" err="1" smtClean="0"/>
              <a:t>d”,x</a:t>
            </a:r>
            <a:r>
              <a:rPr lang="en-US" sz="2000" b="1" dirty="0" smtClean="0"/>
              <a:t>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x) {</a:t>
            </a:r>
          </a:p>
          <a:p>
            <a:r>
              <a:rPr lang="en-US" sz="2000" b="1" dirty="0" smtClean="0"/>
              <a:t>	return x*x;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762000" y="2590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371600" y="3657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152400" y="35814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FFFF"/>
                          </a:solidFill>
                        </a:rPr>
                        <a:t>prsqr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2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= 4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762000" y="2209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7391400" y="4495800"/>
            <a:ext cx="9144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4114800" y="4876800"/>
            <a:ext cx="5334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-2.04535E-6 L 3.46945E-18 0.055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5553 L 3.33333E-6 0.1110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1106 C 0.14392 0.06085 0.28802 0.01134 0.28819 -0.04234 C 0.28836 -0.09602 0.14461 -0.15386 0.00121 -0.21101 " pathEditMode="relative" rAng="0" ptsTypes="aaA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-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7" grpId="2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Volání funkcí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28600" y="1600200"/>
            <a:ext cx="3048000" cy="4495800"/>
          </a:xfrm>
        </p:spPr>
        <p:txBody>
          <a:bodyPr>
            <a:normAutofit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2);</a:t>
            </a:r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3);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cs-CZ" sz="2000" b="1" dirty="0" smtClean="0"/>
              <a:t>x =  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(n);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cs-CZ" sz="2000" b="1" dirty="0" err="1" smtClean="0"/>
              <a:t>printf</a:t>
            </a:r>
            <a:r>
              <a:rPr lang="en-US" sz="2000" b="1" dirty="0" smtClean="0"/>
              <a:t>(“%</a:t>
            </a:r>
            <a:r>
              <a:rPr lang="en-US" sz="2000" b="1" dirty="0" err="1" smtClean="0"/>
              <a:t>d”,x</a:t>
            </a:r>
            <a:r>
              <a:rPr lang="en-US" sz="2000" b="1" dirty="0" smtClean="0"/>
              <a:t>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x) {</a:t>
            </a:r>
          </a:p>
          <a:p>
            <a:r>
              <a:rPr lang="en-US" sz="2000" b="1" dirty="0" smtClean="0"/>
              <a:t>	return x*x;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762000" y="2590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371600" y="3657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0" y="21336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762000" y="2209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63535E-7 L -3.33333E-6 0.055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5553 C 0.0441 0.0708 0.08837 0.08676 0.08837 0.10527 C 0.08837 0.12378 0.04236 0.14507 -0.00347 0.16659 " pathEditMode="relative" rAng="0" ptsTypes="aaA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Volání funkcí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28600" y="1600200"/>
            <a:ext cx="3048000" cy="4495800"/>
          </a:xfrm>
        </p:spPr>
        <p:txBody>
          <a:bodyPr>
            <a:normAutofit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2);</a:t>
            </a:r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3);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cs-CZ" sz="2000" b="1" dirty="0" smtClean="0"/>
              <a:t>x =  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(n);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cs-CZ" sz="2000" b="1" dirty="0" err="1" smtClean="0"/>
              <a:t>printf</a:t>
            </a:r>
            <a:r>
              <a:rPr lang="en-US" sz="2000" b="1" dirty="0" smtClean="0"/>
              <a:t>(“%</a:t>
            </a:r>
            <a:r>
              <a:rPr lang="en-US" sz="2000" b="1" dirty="0" err="1" smtClean="0"/>
              <a:t>d”,x</a:t>
            </a:r>
            <a:r>
              <a:rPr lang="en-US" sz="2000" b="1" dirty="0" smtClean="0"/>
              <a:t>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x) {</a:t>
            </a:r>
          </a:p>
          <a:p>
            <a:r>
              <a:rPr lang="en-US" sz="2000" b="1" dirty="0" smtClean="0"/>
              <a:t>	return x*x;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762000" y="2590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371600" y="3657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76200" y="32004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FFFF"/>
                          </a:solidFill>
                        </a:rPr>
                        <a:t>prsqr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762000" y="2209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8" name="Tabulka 17"/>
          <p:cNvGraphicFramePr>
            <a:graphicFrameLocks noGrp="1"/>
          </p:cNvGraphicFramePr>
          <p:nvPr/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5618E-6 L -3.33333E-6 0.055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5553 C 0.02934 0.07798 0.05938 0.10134 0.05938 0.12911 C 0.05938 0.15687 0.02848 0.18904 -0.00191 0.22212 " pathEditMode="relative" rAng="0" ptsTypes="aaA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Volání funkcí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28600" y="1600200"/>
            <a:ext cx="3048000" cy="4495800"/>
          </a:xfrm>
        </p:spPr>
        <p:txBody>
          <a:bodyPr>
            <a:normAutofit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2);</a:t>
            </a:r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3);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cs-CZ" sz="2000" b="1" dirty="0" smtClean="0"/>
              <a:t>x =  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(n);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cs-CZ" sz="2000" b="1" dirty="0" err="1" smtClean="0"/>
              <a:t>printf</a:t>
            </a:r>
            <a:r>
              <a:rPr lang="en-US" sz="2000" b="1" dirty="0" smtClean="0"/>
              <a:t>(“%</a:t>
            </a:r>
            <a:r>
              <a:rPr lang="en-US" sz="2000" b="1" dirty="0" err="1" smtClean="0"/>
              <a:t>d”,x</a:t>
            </a:r>
            <a:r>
              <a:rPr lang="en-US" sz="2000" b="1" dirty="0" smtClean="0"/>
              <a:t>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x) {</a:t>
            </a:r>
          </a:p>
          <a:p>
            <a:r>
              <a:rPr lang="en-US" sz="2000" b="1" dirty="0" smtClean="0"/>
              <a:t>	return x*x;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762000" y="2590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371600" y="3657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0" y="47244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FFFF"/>
                          </a:solidFill>
                        </a:rPr>
                        <a:t>prsqr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762000" y="2209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8" name="Tabulka 17"/>
          <p:cNvGraphicFramePr>
            <a:graphicFrameLocks noGrp="1"/>
          </p:cNvGraphicFramePr>
          <p:nvPr/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5638800" y="3657600"/>
            <a:ext cx="9144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4114800" y="4038600"/>
            <a:ext cx="5334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-2.04535E-6 L 3.46945E-18 0.055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0.05553 C 0.14809 0.02106 0.29635 -0.01295 0.29653 -0.04997 C 0.2967 -0.08699 0.14896 -0.12702 0.00139 -0.16659 " pathEditMode="relative" rAng="0" ptsTypes="aaA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" y="-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3" grpId="0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Volání funkcí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28600" y="1600200"/>
            <a:ext cx="3048000" cy="4495800"/>
          </a:xfrm>
        </p:spPr>
        <p:txBody>
          <a:bodyPr>
            <a:normAutofit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2);</a:t>
            </a:r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3);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cs-CZ" sz="2000" b="1" dirty="0" smtClean="0"/>
              <a:t>x =  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(n);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cs-CZ" sz="2000" b="1" dirty="0" err="1" smtClean="0"/>
              <a:t>printf</a:t>
            </a:r>
            <a:r>
              <a:rPr lang="en-US" sz="2000" b="1" dirty="0" smtClean="0"/>
              <a:t>(“%</a:t>
            </a:r>
            <a:r>
              <a:rPr lang="en-US" sz="2000" b="1" dirty="0" err="1" smtClean="0"/>
              <a:t>d”,x</a:t>
            </a:r>
            <a:r>
              <a:rPr lang="en-US" sz="2000" b="1" dirty="0" smtClean="0"/>
              <a:t>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x) {</a:t>
            </a:r>
          </a:p>
          <a:p>
            <a:r>
              <a:rPr lang="en-US" sz="2000" b="1" dirty="0" smtClean="0"/>
              <a:t>	return x*x;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762000" y="2590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371600" y="3657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152400" y="35814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FFFF"/>
                          </a:solidFill>
                        </a:rPr>
                        <a:t>prsqr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= 9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762000" y="2209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7391400" y="4495800"/>
            <a:ext cx="9144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4114800" y="4876800"/>
            <a:ext cx="5334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-2.04535E-6 L 3.46945E-18 0.055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5553 L 3.33333E-6 0.1110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1106 C 0.14392 0.06941 0.28802 0.02846 0.28819 -0.01596 C 0.28836 -0.06039 0.14461 -0.10828 0.00121 -0.15548 " pathEditMode="relative" rAng="0" ptsTypes="aaA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-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7" grpId="2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Rekurze – co je to?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Funkce (metoda) během svého vykonávání způsobí své nové vyvolání</a:t>
            </a:r>
          </a:p>
          <a:p>
            <a:pPr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Přímo</a:t>
            </a:r>
          </a:p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Nepřímo (přes jinou funkci/metodu)</a:t>
            </a:r>
            <a:endParaRPr lang="cs-CZ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Volání funkcí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28600" y="1600200"/>
            <a:ext cx="3048000" cy="4495800"/>
          </a:xfrm>
        </p:spPr>
        <p:txBody>
          <a:bodyPr>
            <a:normAutofit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2);</a:t>
            </a:r>
          </a:p>
          <a:p>
            <a:r>
              <a:rPr lang="cs-CZ" sz="2000" b="1" dirty="0" smtClean="0"/>
              <a:t>	</a:t>
            </a:r>
            <a:r>
              <a:rPr lang="en-US" sz="2000" b="1" dirty="0" smtClean="0"/>
              <a:t>  </a:t>
            </a:r>
            <a:r>
              <a:rPr lang="cs-CZ" sz="2000" b="1" dirty="0" err="1" smtClean="0"/>
              <a:t>prsqr</a:t>
            </a:r>
            <a:r>
              <a:rPr lang="cs-CZ" sz="2000" b="1" dirty="0" smtClean="0"/>
              <a:t>(</a:t>
            </a:r>
            <a:r>
              <a:rPr lang="en-US" sz="2000" b="1" dirty="0" smtClean="0"/>
              <a:t>3);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cs-CZ" sz="2000" b="1" dirty="0" smtClean="0"/>
              <a:t>x =  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(n);</a:t>
            </a:r>
            <a:endParaRPr lang="cs-CZ" sz="2000" b="1" dirty="0" smtClean="0"/>
          </a:p>
          <a:p>
            <a:r>
              <a:rPr lang="cs-CZ" sz="2000" b="1" dirty="0" smtClean="0"/>
              <a:t>	</a:t>
            </a:r>
            <a:r>
              <a:rPr lang="cs-CZ" sz="2000" b="1" dirty="0" err="1" smtClean="0"/>
              <a:t>printf</a:t>
            </a:r>
            <a:r>
              <a:rPr lang="en-US" sz="2000" b="1" dirty="0" smtClean="0"/>
              <a:t>(“%</a:t>
            </a:r>
            <a:r>
              <a:rPr lang="en-US" sz="2000" b="1" dirty="0" err="1" smtClean="0"/>
              <a:t>d”,x</a:t>
            </a:r>
            <a:r>
              <a:rPr lang="en-US" sz="2000" b="1" dirty="0" smtClean="0"/>
              <a:t>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sqr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x) {</a:t>
            </a:r>
          </a:p>
          <a:p>
            <a:r>
              <a:rPr lang="en-US" sz="2000" b="1" dirty="0" smtClean="0"/>
              <a:t>	return x*x;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762000" y="2590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371600" y="3657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152400" y="25146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762000" y="2209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-2.04535E-6 L 3.46945E-18 0.055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Rekurze – funguje stejně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Rekurze – při vykonávání nic nového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Vykonává se stále stejná funkce</a:t>
            </a:r>
          </a:p>
          <a:p>
            <a:pPr>
              <a:defRPr/>
            </a:pPr>
            <a:r>
              <a:rPr lang="cs-CZ" dirty="0" smtClean="0"/>
              <a:t>Stav uložen na zásobníku:</a:t>
            </a:r>
          </a:p>
          <a:p>
            <a:pPr lvl="1">
              <a:defRPr/>
            </a:pPr>
            <a:r>
              <a:rPr lang="cs-CZ" dirty="0" smtClean="0"/>
              <a:t>Parametry</a:t>
            </a:r>
          </a:p>
          <a:p>
            <a:pPr lvl="1">
              <a:defRPr/>
            </a:pPr>
            <a:r>
              <a:rPr lang="cs-CZ" dirty="0" smtClean="0"/>
              <a:t>Proměnné</a:t>
            </a:r>
          </a:p>
          <a:p>
            <a:pPr lvl="1">
              <a:defRPr/>
            </a:pPr>
            <a:r>
              <a:rPr lang="cs-CZ" dirty="0" smtClean="0"/>
              <a:t>Návratové adresy</a:t>
            </a:r>
          </a:p>
          <a:p>
            <a:pPr>
              <a:defRPr/>
            </a:pPr>
            <a:endParaRPr lang="cs-CZ" dirty="0" smtClean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600200"/>
            <a:ext cx="2971800" cy="449580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printf</a:t>
            </a:r>
            <a:r>
              <a:rPr lang="en-US" sz="2000" b="1" dirty="0" smtClean="0"/>
              <a:t>(“%d\n”,</a:t>
            </a:r>
          </a:p>
          <a:p>
            <a:r>
              <a:rPr lang="en-US" sz="2000" b="1" dirty="0" smtClean="0"/>
              <a:t>		fib(6));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fib(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x;</a:t>
            </a:r>
          </a:p>
          <a:p>
            <a:r>
              <a:rPr lang="en-US" sz="2000" b="1" dirty="0" smtClean="0"/>
              <a:t>	if (n&lt;=2)</a:t>
            </a:r>
          </a:p>
          <a:p>
            <a:r>
              <a:rPr lang="en-US" sz="2000" b="1" dirty="0" smtClean="0"/>
              <a:t>		return 1;</a:t>
            </a:r>
          </a:p>
          <a:p>
            <a:r>
              <a:rPr lang="en-US" sz="2000" b="1" dirty="0" smtClean="0"/>
              <a:t>	x =  fib(n-2);</a:t>
            </a:r>
          </a:p>
          <a:p>
            <a:r>
              <a:rPr lang="en-US" sz="2000" b="1" dirty="0" smtClean="0"/>
              <a:t>	x +=  fib(n-1);</a:t>
            </a:r>
          </a:p>
          <a:p>
            <a:r>
              <a:rPr lang="en-US" sz="2000" b="1" dirty="0" smtClean="0"/>
              <a:t>	return 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17526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/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430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71600" y="4419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24000" y="4800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-2.04535E-6 L 3.46945E-18 0.0555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5553 C 0.07135 0.07682 0.14288 0.0981 0.14305 0.1217 C 0.14323 0.1453 0.07205 0.17145 0.00086 0.19759 " pathEditMode="relative" rAng="0" ptsTypes="aaA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600200"/>
            <a:ext cx="2971800" cy="449580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printf</a:t>
            </a:r>
            <a:r>
              <a:rPr lang="en-US" sz="2000" b="1" dirty="0" smtClean="0"/>
              <a:t>(“%d\n”,</a:t>
            </a:r>
          </a:p>
          <a:p>
            <a:r>
              <a:rPr lang="en-US" sz="2000" b="1" dirty="0" smtClean="0"/>
              <a:t>		fib(6));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fib(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x;</a:t>
            </a:r>
          </a:p>
          <a:p>
            <a:r>
              <a:rPr lang="en-US" sz="2000" b="1" dirty="0" smtClean="0"/>
              <a:t>	if (n&lt;=2)</a:t>
            </a:r>
          </a:p>
          <a:p>
            <a:r>
              <a:rPr lang="en-US" sz="2000" b="1" dirty="0" smtClean="0"/>
              <a:t>		return 1;</a:t>
            </a:r>
          </a:p>
          <a:p>
            <a:r>
              <a:rPr lang="en-US" sz="2000" b="1" dirty="0" smtClean="0"/>
              <a:t>	x =  fib(n-2);</a:t>
            </a:r>
          </a:p>
          <a:p>
            <a:r>
              <a:rPr lang="en-US" sz="2000" b="1" dirty="0" smtClean="0"/>
              <a:t>	x +=  fib(n-1);</a:t>
            </a:r>
          </a:p>
          <a:p>
            <a:r>
              <a:rPr lang="en-US" sz="2000" b="1" dirty="0" smtClean="0"/>
              <a:t>	return 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31242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665414"/>
              </p:ext>
            </p:extLst>
          </p:nvPr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6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430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71600" y="4419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24000" y="4800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2" name="Tabulka 21"/>
          <p:cNvGraphicFramePr>
            <a:graphicFrameLocks noGrp="1"/>
          </p:cNvGraphicFramePr>
          <p:nvPr/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TextovéPole 22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1328E-6 L 3.33333E-6 0.0888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8884 L 3.33333E-6 0.18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888 C 0.07135 0.16034 0.14288 0.13211 0.14305 0.10064 C 0.14323 0.06941 0.07205 0.0347 0.00086 3.31328E-6 " pathEditMode="relative" rAng="0" ptsTypes="aaA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2" animBg="1"/>
      <p:bldP spid="14" grpId="3" animBg="1"/>
      <p:bldP spid="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600200"/>
            <a:ext cx="2971800" cy="449580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printf</a:t>
            </a:r>
            <a:r>
              <a:rPr lang="en-US" sz="2000" b="1" dirty="0" smtClean="0"/>
              <a:t>(“%d\n”,</a:t>
            </a:r>
          </a:p>
          <a:p>
            <a:r>
              <a:rPr lang="en-US" sz="2000" b="1" dirty="0" smtClean="0"/>
              <a:t>		fib(6));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fib(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x;</a:t>
            </a:r>
          </a:p>
          <a:p>
            <a:r>
              <a:rPr lang="en-US" sz="2000" b="1" dirty="0" smtClean="0"/>
              <a:t>	if (n&lt;=2)</a:t>
            </a:r>
          </a:p>
          <a:p>
            <a:r>
              <a:rPr lang="en-US" sz="2000" b="1" dirty="0" smtClean="0"/>
              <a:t>		return 1;</a:t>
            </a:r>
          </a:p>
          <a:p>
            <a:r>
              <a:rPr lang="en-US" sz="2000" b="1" dirty="0" smtClean="0"/>
              <a:t>	x =  fib(n-2);</a:t>
            </a:r>
          </a:p>
          <a:p>
            <a:r>
              <a:rPr lang="en-US" sz="2000" b="1" dirty="0" smtClean="0"/>
              <a:t>	x +=  fib(n-1);</a:t>
            </a:r>
          </a:p>
          <a:p>
            <a:r>
              <a:rPr lang="en-US" sz="2000" b="1" dirty="0" smtClean="0"/>
              <a:t>	return 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31242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672940"/>
              </p:ext>
            </p:extLst>
          </p:nvPr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6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430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71600" y="4419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24000" y="4800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2" name="Tabulka 21"/>
          <p:cNvGraphicFramePr>
            <a:graphicFrameLocks noGrp="1"/>
          </p:cNvGraphicFramePr>
          <p:nvPr/>
        </p:nvGraphicFramePr>
        <p:xfrm>
          <a:off x="3505200" y="28194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TextovéPole 22"/>
          <p:cNvSpPr txBox="1"/>
          <p:nvPr/>
        </p:nvSpPr>
        <p:spPr>
          <a:xfrm>
            <a:off x="4267200" y="3276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607369"/>
              </p:ext>
            </p:extLst>
          </p:nvPr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4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1328E-6 L 3.33333E-6 0.0888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8884 L 3.33333E-6 0.18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888 C 0.07135 0.16034 0.14288 0.13211 0.14305 0.10064 C 0.14323 0.06941 0.07205 0.0347 0.00086 3.31328E-6 " pathEditMode="relative" rAng="0" ptsTypes="aaA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2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600200"/>
            <a:ext cx="2971800" cy="449580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printf</a:t>
            </a:r>
            <a:r>
              <a:rPr lang="en-US" sz="2000" b="1" dirty="0" smtClean="0"/>
              <a:t>(“%d\n”,</a:t>
            </a:r>
          </a:p>
          <a:p>
            <a:r>
              <a:rPr lang="en-US" sz="2000" b="1" dirty="0" smtClean="0"/>
              <a:t>		fib(6));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fib(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x;</a:t>
            </a:r>
          </a:p>
          <a:p>
            <a:r>
              <a:rPr lang="en-US" sz="2000" b="1" dirty="0" smtClean="0"/>
              <a:t>	if (n&lt;=2)</a:t>
            </a:r>
          </a:p>
          <a:p>
            <a:r>
              <a:rPr lang="en-US" sz="2000" b="1" dirty="0" smtClean="0"/>
              <a:t>		return 1;</a:t>
            </a:r>
          </a:p>
          <a:p>
            <a:r>
              <a:rPr lang="en-US" sz="2000" b="1" dirty="0" smtClean="0"/>
              <a:t>	x =  fib(n-2);</a:t>
            </a:r>
          </a:p>
          <a:p>
            <a:r>
              <a:rPr lang="en-US" sz="2000" b="1" dirty="0" smtClean="0"/>
              <a:t>	x +=  fib(n-1);</a:t>
            </a:r>
          </a:p>
          <a:p>
            <a:r>
              <a:rPr lang="en-US" sz="2000" b="1" dirty="0" smtClean="0"/>
              <a:t>	return 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31242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206372"/>
              </p:ext>
            </p:extLst>
          </p:nvPr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6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430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71600" y="4419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24000" y="4800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83162"/>
              </p:ext>
            </p:extLst>
          </p:nvPr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4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8" name="Tabulk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758727"/>
              </p:ext>
            </p:extLst>
          </p:nvPr>
        </p:nvGraphicFramePr>
        <p:xfrm>
          <a:off x="3505200" y="28194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2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9" name="TextovéPole 28"/>
          <p:cNvSpPr txBox="1"/>
          <p:nvPr/>
        </p:nvSpPr>
        <p:spPr>
          <a:xfrm>
            <a:off x="4267200" y="3276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1219200" y="3657600"/>
            <a:ext cx="10668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" name="Elipsa 30"/>
          <p:cNvSpPr/>
          <p:nvPr/>
        </p:nvSpPr>
        <p:spPr>
          <a:xfrm>
            <a:off x="5715000" y="2819400"/>
            <a:ext cx="7620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Elipsa 31"/>
          <p:cNvSpPr/>
          <p:nvPr/>
        </p:nvSpPr>
        <p:spPr>
          <a:xfrm>
            <a:off x="2286000" y="4038600"/>
            <a:ext cx="6096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Elipsa 32"/>
          <p:cNvSpPr/>
          <p:nvPr/>
        </p:nvSpPr>
        <p:spPr>
          <a:xfrm>
            <a:off x="4114800" y="3200400"/>
            <a:ext cx="5334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1328E-6 L 3.33333E-6 0.0888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8884 L 3.33333E-6 0.1332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3327 C 0.07083 0.1416 0.14201 0.14993 0.14218 0.15918 C 0.14236 0.16844 0.07152 0.17862 0.00069 0.1888 " pathEditMode="relative" rAng="0" ptsTypes="aaA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600200"/>
            <a:ext cx="2971800" cy="449580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printf</a:t>
            </a:r>
            <a:r>
              <a:rPr lang="en-US" sz="2000" b="1" dirty="0" smtClean="0"/>
              <a:t>(“%d\n”,</a:t>
            </a:r>
          </a:p>
          <a:p>
            <a:r>
              <a:rPr lang="en-US" sz="2000" b="1" dirty="0" smtClean="0"/>
              <a:t>		fib(6));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fib(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x;</a:t>
            </a:r>
          </a:p>
          <a:p>
            <a:r>
              <a:rPr lang="en-US" sz="2000" b="1" dirty="0" smtClean="0"/>
              <a:t>	if (n&lt;=2)</a:t>
            </a:r>
          </a:p>
          <a:p>
            <a:r>
              <a:rPr lang="en-US" sz="2000" b="1" dirty="0" smtClean="0"/>
              <a:t>		return 1;</a:t>
            </a:r>
          </a:p>
          <a:p>
            <a:r>
              <a:rPr lang="en-US" sz="2000" b="1" dirty="0" smtClean="0"/>
              <a:t>	x =  fib(n-2);</a:t>
            </a:r>
          </a:p>
          <a:p>
            <a:r>
              <a:rPr lang="en-US" sz="2000" b="1" dirty="0" smtClean="0"/>
              <a:t>	x +=  fib(n-1);</a:t>
            </a:r>
          </a:p>
          <a:p>
            <a:r>
              <a:rPr lang="en-US" sz="2000" b="1" dirty="0" smtClean="0"/>
              <a:t>	return 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44196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539411"/>
              </p:ext>
            </p:extLst>
          </p:nvPr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6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430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71600" y="4419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24000" y="4800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2" name="Tabulka 21"/>
          <p:cNvGraphicFramePr>
            <a:graphicFrameLocks noGrp="1"/>
          </p:cNvGraphicFramePr>
          <p:nvPr/>
        </p:nvGraphicFramePr>
        <p:xfrm>
          <a:off x="3505200" y="28194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TextovéPole 22"/>
          <p:cNvSpPr txBox="1"/>
          <p:nvPr/>
        </p:nvSpPr>
        <p:spPr>
          <a:xfrm>
            <a:off x="4267200" y="3276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910113"/>
              </p:ext>
            </p:extLst>
          </p:nvPr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4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= 1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1.83248E-6 L 3.33333E-6 0.055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5553 C 0.07135 0.01781 0.14288 -0.01897 0.14305 -0.0597 C 0.14323 -0.09926 0.07205 -0.14415 0.00086 -0.1888 " pathEditMode="relative" rAng="0" ptsTypes="aaA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0" y="-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600200"/>
            <a:ext cx="2971800" cy="449580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printf</a:t>
            </a:r>
            <a:r>
              <a:rPr lang="en-US" sz="2000" b="1" dirty="0" smtClean="0"/>
              <a:t>(“%d\n”,</a:t>
            </a:r>
          </a:p>
          <a:p>
            <a:r>
              <a:rPr lang="en-US" sz="2000" b="1" dirty="0" smtClean="0"/>
              <a:t>		fib(6));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fib(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x;</a:t>
            </a:r>
          </a:p>
          <a:p>
            <a:r>
              <a:rPr lang="en-US" sz="2000" b="1" dirty="0" smtClean="0"/>
              <a:t>	if (n&lt;=2)</a:t>
            </a:r>
          </a:p>
          <a:p>
            <a:r>
              <a:rPr lang="en-US" sz="2000" b="1" dirty="0" smtClean="0"/>
              <a:t>		return 1;</a:t>
            </a:r>
          </a:p>
          <a:p>
            <a:r>
              <a:rPr lang="en-US" sz="2000" b="1" dirty="0" smtClean="0"/>
              <a:t>	x =  fib(n-2);</a:t>
            </a:r>
          </a:p>
          <a:p>
            <a:r>
              <a:rPr lang="en-US" sz="2000" b="1" dirty="0" smtClean="0"/>
              <a:t>	x +=  fib(n-1);</a:t>
            </a:r>
          </a:p>
          <a:p>
            <a:r>
              <a:rPr lang="en-US" sz="2000" b="1" dirty="0" smtClean="0"/>
              <a:t>	return 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31242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593853"/>
              </p:ext>
            </p:extLst>
          </p:nvPr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6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430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71600" y="4419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24000" y="4800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2" name="Tabulka 21"/>
          <p:cNvGraphicFramePr>
            <a:graphicFrameLocks noGrp="1"/>
          </p:cNvGraphicFramePr>
          <p:nvPr/>
        </p:nvGraphicFramePr>
        <p:xfrm>
          <a:off x="3505200" y="19812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TextovéPole 22"/>
          <p:cNvSpPr txBox="1"/>
          <p:nvPr/>
        </p:nvSpPr>
        <p:spPr>
          <a:xfrm>
            <a:off x="42672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249361"/>
              </p:ext>
            </p:extLst>
          </p:nvPr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4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= 1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8" name="Tabulk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647944"/>
              </p:ext>
            </p:extLst>
          </p:nvPr>
        </p:nvGraphicFramePr>
        <p:xfrm>
          <a:off x="3505200" y="28194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3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9" name="TextovéPole 28"/>
          <p:cNvSpPr txBox="1"/>
          <p:nvPr/>
        </p:nvSpPr>
        <p:spPr>
          <a:xfrm>
            <a:off x="4267200" y="3276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1328E-6 L 3.33333E-6 0.0888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8884 L 3.33333E-6 0.18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888 C 0.07135 0.16034 0.14288 0.13211 0.14305 0.10064 C 0.14323 0.06941 0.07205 0.0347 0.00086 3.31328E-6 " pathEditMode="relative" rAng="0" ptsTypes="aaA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2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600200"/>
            <a:ext cx="2971800" cy="449580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printf</a:t>
            </a:r>
            <a:r>
              <a:rPr lang="en-US" sz="2000" b="1" dirty="0" smtClean="0"/>
              <a:t>(“%d\n”,</a:t>
            </a:r>
          </a:p>
          <a:p>
            <a:r>
              <a:rPr lang="en-US" sz="2000" b="1" dirty="0" smtClean="0"/>
              <a:t>		fib(6));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fib(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x;</a:t>
            </a:r>
          </a:p>
          <a:p>
            <a:r>
              <a:rPr lang="en-US" sz="2000" b="1" dirty="0" smtClean="0"/>
              <a:t>	if (n&lt;=2)</a:t>
            </a:r>
          </a:p>
          <a:p>
            <a:r>
              <a:rPr lang="en-US" sz="2000" b="1" dirty="0" smtClean="0"/>
              <a:t>		return 1;</a:t>
            </a:r>
          </a:p>
          <a:p>
            <a:r>
              <a:rPr lang="en-US" sz="2000" b="1" dirty="0" smtClean="0"/>
              <a:t>	x =  fib(n-2);</a:t>
            </a:r>
          </a:p>
          <a:p>
            <a:r>
              <a:rPr lang="en-US" sz="2000" b="1" dirty="0" smtClean="0"/>
              <a:t>	x +=  fib(n-1);</a:t>
            </a:r>
          </a:p>
          <a:p>
            <a:r>
              <a:rPr lang="en-US" sz="2000" b="1" dirty="0" smtClean="0"/>
              <a:t>	return 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31242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95585"/>
              </p:ext>
            </p:extLst>
          </p:nvPr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6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430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71600" y="4419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24000" y="4800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183919"/>
              </p:ext>
            </p:extLst>
          </p:nvPr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4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= 1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8" name="Tabulk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211535"/>
              </p:ext>
            </p:extLst>
          </p:nvPr>
        </p:nvGraphicFramePr>
        <p:xfrm>
          <a:off x="3505200" y="28194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3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9" name="TextovéPole 28"/>
          <p:cNvSpPr txBox="1"/>
          <p:nvPr/>
        </p:nvSpPr>
        <p:spPr>
          <a:xfrm>
            <a:off x="4267200" y="3276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1219200" y="3657600"/>
            <a:ext cx="10668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Elipsa 31"/>
          <p:cNvSpPr/>
          <p:nvPr/>
        </p:nvSpPr>
        <p:spPr>
          <a:xfrm>
            <a:off x="2286000" y="4038600"/>
            <a:ext cx="6096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34" name="Tabulka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392227"/>
              </p:ext>
            </p:extLst>
          </p:nvPr>
        </p:nvGraphicFramePr>
        <p:xfrm>
          <a:off x="3505200" y="19812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1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35" name="TextovéPole 34"/>
          <p:cNvSpPr txBox="1"/>
          <p:nvPr/>
        </p:nvSpPr>
        <p:spPr>
          <a:xfrm>
            <a:off x="42672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6" name="Elipsa 35"/>
          <p:cNvSpPr/>
          <p:nvPr/>
        </p:nvSpPr>
        <p:spPr>
          <a:xfrm>
            <a:off x="5715000" y="1981200"/>
            <a:ext cx="7620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Elipsa 36"/>
          <p:cNvSpPr/>
          <p:nvPr/>
        </p:nvSpPr>
        <p:spPr>
          <a:xfrm>
            <a:off x="4114800" y="2362200"/>
            <a:ext cx="5334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1328E-6 L 3.33333E-6 0.0888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8884 L 3.33333E-6 0.1332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3327 C 0.07083 0.1416 0.14201 0.14993 0.14218 0.15918 C 0.14236 0.16844 0.07152 0.17862 0.00069 0.1888 " pathEditMode="relative" rAng="0" ptsTypes="aaA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600200"/>
            <a:ext cx="2971800" cy="449580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printf</a:t>
            </a:r>
            <a:r>
              <a:rPr lang="en-US" sz="2000" b="1" dirty="0" smtClean="0"/>
              <a:t>(“%d\n”,</a:t>
            </a:r>
          </a:p>
          <a:p>
            <a:r>
              <a:rPr lang="en-US" sz="2000" b="1" dirty="0" smtClean="0"/>
              <a:t>		fib(6));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fib(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x;</a:t>
            </a:r>
          </a:p>
          <a:p>
            <a:r>
              <a:rPr lang="en-US" sz="2000" b="1" dirty="0" smtClean="0"/>
              <a:t>	if (n&lt;=2)</a:t>
            </a:r>
          </a:p>
          <a:p>
            <a:r>
              <a:rPr lang="en-US" sz="2000" b="1" dirty="0" smtClean="0"/>
              <a:t>		return 1;</a:t>
            </a:r>
          </a:p>
          <a:p>
            <a:r>
              <a:rPr lang="en-US" sz="2000" b="1" dirty="0" smtClean="0"/>
              <a:t>	x =  fib(n-2);</a:t>
            </a:r>
          </a:p>
          <a:p>
            <a:r>
              <a:rPr lang="en-US" sz="2000" b="1" dirty="0" smtClean="0"/>
              <a:t>	x +=  fib(n-1);</a:t>
            </a:r>
          </a:p>
          <a:p>
            <a:r>
              <a:rPr lang="en-US" sz="2000" b="1" dirty="0" smtClean="0"/>
              <a:t>	return 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44196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574349"/>
              </p:ext>
            </p:extLst>
          </p:nvPr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6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430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71600" y="4419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24000" y="4800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2" name="Tabulka 21"/>
          <p:cNvGraphicFramePr>
            <a:graphicFrameLocks noGrp="1"/>
          </p:cNvGraphicFramePr>
          <p:nvPr/>
        </p:nvGraphicFramePr>
        <p:xfrm>
          <a:off x="3505200" y="19812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TextovéPole 22"/>
          <p:cNvSpPr txBox="1"/>
          <p:nvPr/>
        </p:nvSpPr>
        <p:spPr>
          <a:xfrm>
            <a:off x="42672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034029"/>
              </p:ext>
            </p:extLst>
          </p:nvPr>
        </p:nvGraphicFramePr>
        <p:xfrm>
          <a:off x="3505200" y="28194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3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= 1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4267200" y="3276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8" name="Tabulk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565870"/>
              </p:ext>
            </p:extLst>
          </p:nvPr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4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= 1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9" name="TextovéPole 28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1.83248E-6 L 3.33333E-6 0.055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5553 C 0.07135 0.01781 0.14288 -0.01897 0.14305 -0.0597 C 0.14323 -0.09926 0.07205 -0.14415 0.00086 -0.1888 " pathEditMode="relative" rAng="0" ptsTypes="aaA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0" y="-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Rekurze –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Programovací technika</a:t>
            </a:r>
          </a:p>
          <a:p>
            <a:pPr lvl="1">
              <a:defRPr/>
            </a:pPr>
            <a:r>
              <a:rPr lang="cs-CZ" dirty="0" smtClean="0"/>
              <a:t>V některých jazycích v podstatě jediná možnost pro vyjádření opakování atp.</a:t>
            </a:r>
          </a:p>
          <a:p>
            <a:pPr lvl="1">
              <a:defRPr/>
            </a:pPr>
            <a:r>
              <a:rPr lang="cs-CZ" dirty="0" smtClean="0"/>
              <a:t>Je stejně „silná“ jako iterace (cykly)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Způsob uvažování o problému</a:t>
            </a:r>
          </a:p>
          <a:p>
            <a:pPr lvl="1">
              <a:defRPr/>
            </a:pPr>
            <a:r>
              <a:rPr lang="cs-CZ" dirty="0" smtClean="0"/>
              <a:t>Může zjednodušit řešení</a:t>
            </a:r>
            <a:endParaRPr lang="cs-CZ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600200"/>
            <a:ext cx="2971800" cy="449580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printf</a:t>
            </a:r>
            <a:r>
              <a:rPr lang="en-US" sz="2000" b="1" dirty="0" smtClean="0"/>
              <a:t>(“%d\n”,</a:t>
            </a:r>
          </a:p>
          <a:p>
            <a:r>
              <a:rPr lang="en-US" sz="2000" b="1" dirty="0" smtClean="0"/>
              <a:t>		fib(6));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fib(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x;</a:t>
            </a:r>
          </a:p>
          <a:p>
            <a:r>
              <a:rPr lang="en-US" sz="2000" b="1" dirty="0" smtClean="0"/>
              <a:t>	if (n&lt;=2)</a:t>
            </a:r>
          </a:p>
          <a:p>
            <a:r>
              <a:rPr lang="en-US" sz="2000" b="1" dirty="0" smtClean="0"/>
              <a:t>		return 1;</a:t>
            </a:r>
          </a:p>
          <a:p>
            <a:r>
              <a:rPr lang="en-US" sz="2000" b="1" dirty="0" smtClean="0"/>
              <a:t>	x =  fib(n-2);</a:t>
            </a:r>
          </a:p>
          <a:p>
            <a:r>
              <a:rPr lang="en-US" sz="2000" b="1" dirty="0" smtClean="0"/>
              <a:t>	x +=  fib(n-1);</a:t>
            </a:r>
          </a:p>
          <a:p>
            <a:r>
              <a:rPr lang="en-US" sz="2000" b="1" dirty="0" smtClean="0"/>
              <a:t>	return 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31242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320896"/>
              </p:ext>
            </p:extLst>
          </p:nvPr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6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430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71600" y="4419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24000" y="4800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97567"/>
              </p:ext>
            </p:extLst>
          </p:nvPr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4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= 1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8" name="Tabulk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23501"/>
              </p:ext>
            </p:extLst>
          </p:nvPr>
        </p:nvGraphicFramePr>
        <p:xfrm>
          <a:off x="3505200" y="28194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3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= 1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9" name="TextovéPole 28"/>
          <p:cNvSpPr txBox="1"/>
          <p:nvPr/>
        </p:nvSpPr>
        <p:spPr>
          <a:xfrm>
            <a:off x="4267200" y="3276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1219200" y="3657600"/>
            <a:ext cx="10668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Elipsa 31"/>
          <p:cNvSpPr/>
          <p:nvPr/>
        </p:nvSpPr>
        <p:spPr>
          <a:xfrm>
            <a:off x="2286000" y="4038600"/>
            <a:ext cx="6096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34" name="Tabulka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825662"/>
              </p:ext>
            </p:extLst>
          </p:nvPr>
        </p:nvGraphicFramePr>
        <p:xfrm>
          <a:off x="3505200" y="19812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2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35" name="TextovéPole 34"/>
          <p:cNvSpPr txBox="1"/>
          <p:nvPr/>
        </p:nvSpPr>
        <p:spPr>
          <a:xfrm>
            <a:off x="42672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6" name="Elipsa 35"/>
          <p:cNvSpPr/>
          <p:nvPr/>
        </p:nvSpPr>
        <p:spPr>
          <a:xfrm>
            <a:off x="5715000" y="1981200"/>
            <a:ext cx="7620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Elipsa 36"/>
          <p:cNvSpPr/>
          <p:nvPr/>
        </p:nvSpPr>
        <p:spPr>
          <a:xfrm>
            <a:off x="4114800" y="2362200"/>
            <a:ext cx="5334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1328E-6 L 3.33333E-6 0.0888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8884 L 3.33333E-6 0.1332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3327 C 0.07083 0.14993 0.14201 0.16659 0.14218 0.1851 C 0.14236 0.20361 0.07152 0.22397 0.00069 0.24433 " pathEditMode="relative" rAng="0" ptsTypes="aaA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600200"/>
            <a:ext cx="2971800" cy="449580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printf</a:t>
            </a:r>
            <a:r>
              <a:rPr lang="en-US" sz="2000" b="1" dirty="0" smtClean="0"/>
              <a:t>(“%d\n”,</a:t>
            </a:r>
          </a:p>
          <a:p>
            <a:r>
              <a:rPr lang="en-US" sz="2000" b="1" dirty="0" smtClean="0"/>
              <a:t>		fib(6));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fib(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x;</a:t>
            </a:r>
          </a:p>
          <a:p>
            <a:r>
              <a:rPr lang="en-US" sz="2000" b="1" dirty="0" smtClean="0"/>
              <a:t>	if (n&lt;=2)</a:t>
            </a:r>
          </a:p>
          <a:p>
            <a:r>
              <a:rPr lang="en-US" sz="2000" b="1" dirty="0" smtClean="0"/>
              <a:t>		return 1;</a:t>
            </a:r>
          </a:p>
          <a:p>
            <a:r>
              <a:rPr lang="en-US" sz="2000" b="1" dirty="0" smtClean="0"/>
              <a:t>	x =  fib(n-2);</a:t>
            </a:r>
          </a:p>
          <a:p>
            <a:r>
              <a:rPr lang="en-US" sz="2000" b="1" dirty="0" smtClean="0"/>
              <a:t>	x +=  fib(n-1);</a:t>
            </a:r>
          </a:p>
          <a:p>
            <a:r>
              <a:rPr lang="en-US" sz="2000" b="1" dirty="0" smtClean="0"/>
              <a:t>	return 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885126"/>
              </p:ext>
            </p:extLst>
          </p:nvPr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6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430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71600" y="4419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24000" y="4800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505181"/>
              </p:ext>
            </p:extLst>
          </p:nvPr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4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= 1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8" name="Tabulk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848375"/>
              </p:ext>
            </p:extLst>
          </p:nvPr>
        </p:nvGraphicFramePr>
        <p:xfrm>
          <a:off x="3505200" y="28194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3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= 2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9" name="TextovéPole 28"/>
          <p:cNvSpPr txBox="1"/>
          <p:nvPr/>
        </p:nvSpPr>
        <p:spPr>
          <a:xfrm>
            <a:off x="4267200" y="3276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1676400" y="5029200"/>
            <a:ext cx="6096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Elipsa 31"/>
          <p:cNvSpPr/>
          <p:nvPr/>
        </p:nvSpPr>
        <p:spPr>
          <a:xfrm>
            <a:off x="7467600" y="2819400"/>
            <a:ext cx="6858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228600" y="48006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Elipsa 30"/>
          <p:cNvSpPr/>
          <p:nvPr/>
        </p:nvSpPr>
        <p:spPr>
          <a:xfrm>
            <a:off x="4191000" y="3200400"/>
            <a:ext cx="3810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1.98519E-6 L 6.93889E-18 0.0444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0.04442 C 0.38958 0.03771 0.78125 0.031 0.78212 0.0236 C 0.78333 0.01619 0.39323 0.0081 0.00365 1.98519E-6 " pathEditMode="relative" rAng="0" ptsTypes="aaA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600200"/>
            <a:ext cx="2971800" cy="449580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printf</a:t>
            </a:r>
            <a:r>
              <a:rPr lang="en-US" sz="2000" b="1" dirty="0" smtClean="0"/>
              <a:t>(“%d\n”,</a:t>
            </a:r>
          </a:p>
          <a:p>
            <a:r>
              <a:rPr lang="en-US" sz="2000" b="1" dirty="0" smtClean="0"/>
              <a:t>		fib(6));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fib(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x;</a:t>
            </a:r>
          </a:p>
          <a:p>
            <a:r>
              <a:rPr lang="en-US" sz="2000" b="1" dirty="0" smtClean="0"/>
              <a:t>	if (n&lt;=2)</a:t>
            </a:r>
          </a:p>
          <a:p>
            <a:r>
              <a:rPr lang="en-US" sz="2000" b="1" dirty="0" smtClean="0"/>
              <a:t>		return 1;</a:t>
            </a:r>
          </a:p>
          <a:p>
            <a:r>
              <a:rPr lang="en-US" sz="2000" b="1" dirty="0" smtClean="0"/>
              <a:t>	x =  fib(n-2);</a:t>
            </a:r>
          </a:p>
          <a:p>
            <a:r>
              <a:rPr lang="en-US" sz="2000" b="1" dirty="0" smtClean="0"/>
              <a:t>	x +=  fib(n-1);</a:t>
            </a:r>
          </a:p>
          <a:p>
            <a:r>
              <a:rPr lang="en-US" sz="2000" b="1" dirty="0" smtClean="0"/>
              <a:t>	return 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259952"/>
              </p:ext>
            </p:extLst>
          </p:nvPr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6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430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71600" y="4419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24000" y="4800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115541"/>
              </p:ext>
            </p:extLst>
          </p:nvPr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4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= 3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1676400" y="5029200"/>
            <a:ext cx="6096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228600" y="48006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Elipsa 32"/>
          <p:cNvSpPr/>
          <p:nvPr/>
        </p:nvSpPr>
        <p:spPr>
          <a:xfrm>
            <a:off x="7467600" y="3657600"/>
            <a:ext cx="6858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Elipsa 33"/>
          <p:cNvSpPr/>
          <p:nvPr/>
        </p:nvSpPr>
        <p:spPr>
          <a:xfrm>
            <a:off x="4191000" y="4038600"/>
            <a:ext cx="3810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1.98519E-6 L 6.93889E-18 0.0444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4442 C 0.38542 0.02915 0.77292 0.01411 0.77379 -0.00255 C 0.775 -0.01921 0.38889 -0.03748 0.00348 -0.05553 " pathEditMode="relative" rAng="0" ptsTypes="aaA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600200"/>
            <a:ext cx="2971800" cy="449580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printf</a:t>
            </a:r>
            <a:r>
              <a:rPr lang="en-US" sz="2000" b="1" dirty="0" smtClean="0"/>
              <a:t>(“%d\n”,</a:t>
            </a:r>
          </a:p>
          <a:p>
            <a:r>
              <a:rPr lang="en-US" sz="2000" b="1" dirty="0" smtClean="0"/>
              <a:t>		fib(6));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fib(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x;</a:t>
            </a:r>
          </a:p>
          <a:p>
            <a:r>
              <a:rPr lang="en-US" sz="2000" b="1" dirty="0" smtClean="0"/>
              <a:t>	if (n&lt;=2)</a:t>
            </a:r>
          </a:p>
          <a:p>
            <a:r>
              <a:rPr lang="en-US" sz="2000" b="1" dirty="0" smtClean="0"/>
              <a:t>		return 1;</a:t>
            </a:r>
          </a:p>
          <a:p>
            <a:r>
              <a:rPr lang="en-US" sz="2000" b="1" dirty="0" smtClean="0"/>
              <a:t>	x =  fib(n-2);</a:t>
            </a:r>
          </a:p>
          <a:p>
            <a:r>
              <a:rPr lang="en-US" sz="2000" b="1" dirty="0" smtClean="0"/>
              <a:t>	x +=  fib(n-1);</a:t>
            </a:r>
          </a:p>
          <a:p>
            <a:r>
              <a:rPr lang="en-US" sz="2000" b="1" dirty="0" smtClean="0"/>
              <a:t>	return 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772937"/>
              </p:ext>
            </p:extLst>
          </p:nvPr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6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 = 3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430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71600" y="4419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24000" y="4800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8" name="Šipka doprava 27"/>
          <p:cNvSpPr/>
          <p:nvPr/>
        </p:nvSpPr>
        <p:spPr>
          <a:xfrm>
            <a:off x="152400" y="44196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9" name="Tabulka 28"/>
          <p:cNvGraphicFramePr>
            <a:graphicFrameLocks noGrp="1"/>
          </p:cNvGraphicFramePr>
          <p:nvPr/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0" name="TextovéPole 29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1.83248E-6 L 3.33333E-6 0.055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5553 C 0.07135 0.01781 0.14288 -0.01897 0.14305 -0.0597 C 0.14323 -0.09926 0.07205 -0.14415 0.00086 -0.1888 " pathEditMode="relative" rAng="0" ptsTypes="aaA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0" y="-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3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600200"/>
            <a:ext cx="2971800" cy="449580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 smtClean="0"/>
              <a:t>int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main</a:t>
            </a:r>
            <a:r>
              <a:rPr lang="en-US" sz="2000" b="1" dirty="0" smtClean="0"/>
              <a:t>()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printf</a:t>
            </a:r>
            <a:r>
              <a:rPr lang="en-US" sz="2000" b="1" dirty="0" smtClean="0"/>
              <a:t>(“%d\n”,</a:t>
            </a:r>
          </a:p>
          <a:p>
            <a:r>
              <a:rPr lang="en-US" sz="2000" b="1" dirty="0" smtClean="0"/>
              <a:t>		fib(6));</a:t>
            </a:r>
          </a:p>
          <a:p>
            <a:r>
              <a:rPr lang="en-US" sz="2000" b="1" dirty="0" smtClean="0"/>
              <a:t>}</a:t>
            </a:r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fib(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n) {</a:t>
            </a:r>
          </a:p>
          <a:p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x;</a:t>
            </a:r>
          </a:p>
          <a:p>
            <a:r>
              <a:rPr lang="en-US" sz="2000" b="1" dirty="0" smtClean="0"/>
              <a:t>	if (n&lt;=2)</a:t>
            </a:r>
          </a:p>
          <a:p>
            <a:r>
              <a:rPr lang="en-US" sz="2000" b="1" dirty="0" smtClean="0"/>
              <a:t>		return 1;</a:t>
            </a:r>
          </a:p>
          <a:p>
            <a:r>
              <a:rPr lang="en-US" sz="2000" b="1" dirty="0" smtClean="0"/>
              <a:t>	x =  fib(n-2);</a:t>
            </a:r>
          </a:p>
          <a:p>
            <a:r>
              <a:rPr lang="en-US" sz="2000" b="1" dirty="0" smtClean="0"/>
              <a:t>	x +=  fib(n-1);</a:t>
            </a:r>
          </a:p>
          <a:p>
            <a:r>
              <a:rPr lang="en-US" sz="2000" b="1" dirty="0" smtClean="0"/>
              <a:t>	return x;</a:t>
            </a:r>
          </a:p>
          <a:p>
            <a:r>
              <a:rPr lang="en-US" sz="2000" b="1" dirty="0" smtClean="0"/>
              <a:t>}</a:t>
            </a:r>
            <a:endParaRPr lang="cs-CZ" sz="2000" b="1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main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594681"/>
              </p:ext>
            </p:extLst>
          </p:nvPr>
        </p:nvGraphicFramePr>
        <p:xfrm>
          <a:off x="3505200" y="44958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6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 = 3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267200" y="49530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143000" y="24384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71600" y="4419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B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24000" y="48006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2" name="Šipka doprava 21"/>
          <p:cNvSpPr/>
          <p:nvPr/>
        </p:nvSpPr>
        <p:spPr>
          <a:xfrm>
            <a:off x="152400" y="31242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7" name="Tabulk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362638"/>
              </p:ext>
            </p:extLst>
          </p:nvPr>
        </p:nvGraphicFramePr>
        <p:xfrm>
          <a:off x="3505200" y="3657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fib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5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FF"/>
                    </a:solidFill>
                  </a:tcPr>
                </a:tc>
              </a:tr>
            </a:tbl>
          </a:graphicData>
        </a:graphic>
      </p:graphicFrame>
      <p:sp>
        <p:nvSpPr>
          <p:cNvPr id="31" name="TextovéPole 30"/>
          <p:cNvSpPr txBox="1"/>
          <p:nvPr/>
        </p:nvSpPr>
        <p:spPr>
          <a:xfrm>
            <a:off x="4267200" y="4114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C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… a tak dále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85764-5702-44AE-925C-49E15869112C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7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ovací čára 5"/>
          <p:cNvCxnSpPr/>
          <p:nvPr/>
        </p:nvCxnSpPr>
        <p:spPr>
          <a:xfrm rot="5400000">
            <a:off x="723900" y="4838700"/>
            <a:ext cx="20574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3543300" y="4838700"/>
            <a:ext cx="20574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6286500" y="4838700"/>
            <a:ext cx="20574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Příklad – hanojské věže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2058987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Přesouvání disků mezi třemi trny</a:t>
            </a:r>
          </a:p>
          <a:p>
            <a:pPr>
              <a:defRPr/>
            </a:pPr>
            <a:r>
              <a:rPr lang="en-US" dirty="0" smtClean="0"/>
              <a:t>Po </a:t>
            </a:r>
            <a:r>
              <a:rPr lang="cs-CZ" dirty="0" smtClean="0"/>
              <a:t>jednom a pouze menší na větší</a:t>
            </a:r>
          </a:p>
          <a:p>
            <a:pPr>
              <a:defRPr/>
            </a:pPr>
            <a:r>
              <a:rPr lang="cs-CZ" dirty="0" smtClean="0"/>
              <a:t>Úkol: přenést z A na B</a:t>
            </a:r>
          </a:p>
        </p:txBody>
      </p:sp>
      <p:sp>
        <p:nvSpPr>
          <p:cNvPr id="4" name="Obdélník 3"/>
          <p:cNvSpPr/>
          <p:nvPr/>
        </p:nvSpPr>
        <p:spPr>
          <a:xfrm>
            <a:off x="838200" y="5181600"/>
            <a:ext cx="1828800" cy="381000"/>
          </a:xfrm>
          <a:prstGeom prst="rect">
            <a:avLst/>
          </a:prstGeom>
          <a:solidFill>
            <a:schemeClr val="tx2">
              <a:lumMod val="25000"/>
            </a:schemeClr>
          </a:solidFill>
          <a:ln w="28575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 bwMode="auto">
          <a:xfrm>
            <a:off x="1447800" y="60198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115000"/>
              <a:defRPr/>
            </a:pPr>
            <a:r>
              <a:rPr lang="cs-CZ" sz="32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4267200" y="60198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115000"/>
              <a:defRPr/>
            </a:pPr>
            <a:r>
              <a:rPr lang="cs-CZ" sz="32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B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 bwMode="auto">
          <a:xfrm>
            <a:off x="7010400" y="59436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115000"/>
              <a:defRPr/>
            </a:pPr>
            <a:r>
              <a:rPr lang="cs-CZ" sz="32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990600" y="4800600"/>
            <a:ext cx="1524000" cy="381000"/>
          </a:xfrm>
          <a:prstGeom prst="rect">
            <a:avLst/>
          </a:prstGeom>
          <a:solidFill>
            <a:schemeClr val="tx2">
              <a:lumMod val="25000"/>
            </a:schemeClr>
          </a:solidFill>
          <a:ln w="28575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1219200" y="4419600"/>
            <a:ext cx="1066800" cy="381000"/>
          </a:xfrm>
          <a:prstGeom prst="rect">
            <a:avLst/>
          </a:prstGeom>
          <a:solidFill>
            <a:schemeClr val="tx2">
              <a:lumMod val="25000"/>
            </a:schemeClr>
          </a:solidFill>
          <a:ln w="28575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09600" y="5562600"/>
            <a:ext cx="2286000" cy="381000"/>
          </a:xfrm>
          <a:prstGeom prst="rect">
            <a:avLst/>
          </a:prstGeom>
          <a:solidFill>
            <a:schemeClr val="tx2">
              <a:lumMod val="25000"/>
            </a:schemeClr>
          </a:solidFill>
          <a:ln w="28575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1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ovací čára 5"/>
          <p:cNvCxnSpPr/>
          <p:nvPr/>
        </p:nvCxnSpPr>
        <p:spPr>
          <a:xfrm rot="5400000">
            <a:off x="723900" y="4838700"/>
            <a:ext cx="20574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3543300" y="4838700"/>
            <a:ext cx="20574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6286500" y="4838700"/>
            <a:ext cx="20574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Hanojské věže – jak na to?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2058987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Rekurzivně</a:t>
            </a:r>
          </a:p>
          <a:p>
            <a:pPr lvl="1">
              <a:defRPr/>
            </a:pPr>
            <a:r>
              <a:rPr lang="cs-CZ" dirty="0" smtClean="0"/>
              <a:t>N-1 disků z A na C (největší disk nepřekáží)</a:t>
            </a:r>
          </a:p>
          <a:p>
            <a:pPr lvl="1">
              <a:defRPr/>
            </a:pPr>
            <a:r>
              <a:rPr lang="cs-CZ" dirty="0" smtClean="0"/>
              <a:t>největší z A na B</a:t>
            </a:r>
          </a:p>
          <a:p>
            <a:pPr lvl="1">
              <a:defRPr/>
            </a:pPr>
            <a:r>
              <a:rPr lang="cs-CZ" dirty="0" smtClean="0"/>
              <a:t>N-1 disků z C na B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 bwMode="auto">
          <a:xfrm>
            <a:off x="1447800" y="60198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115000"/>
              <a:defRPr/>
            </a:pPr>
            <a:r>
              <a:rPr lang="cs-CZ" sz="32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4267200" y="60198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115000"/>
              <a:defRPr/>
            </a:pPr>
            <a:r>
              <a:rPr lang="cs-CZ" sz="32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B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 bwMode="auto">
          <a:xfrm>
            <a:off x="7010400" y="59436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115000"/>
              <a:defRPr/>
            </a:pPr>
            <a:r>
              <a:rPr lang="cs-CZ" sz="32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</a:t>
            </a:r>
          </a:p>
        </p:txBody>
      </p:sp>
      <p:grpSp>
        <p:nvGrpSpPr>
          <p:cNvPr id="5" name="Skupina 16"/>
          <p:cNvGrpSpPr>
            <a:grpSpLocks/>
          </p:cNvGrpSpPr>
          <p:nvPr/>
        </p:nvGrpSpPr>
        <p:grpSpPr bwMode="auto">
          <a:xfrm>
            <a:off x="838200" y="4419600"/>
            <a:ext cx="1828800" cy="1143000"/>
            <a:chOff x="838200" y="4419600"/>
            <a:chExt cx="1828800" cy="1143000"/>
          </a:xfrm>
        </p:grpSpPr>
        <p:sp>
          <p:nvSpPr>
            <p:cNvPr id="4" name="Obdélník 3"/>
            <p:cNvSpPr/>
            <p:nvPr/>
          </p:nvSpPr>
          <p:spPr>
            <a:xfrm>
              <a:off x="838200" y="5181600"/>
              <a:ext cx="1828800" cy="381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990600" y="4800600"/>
              <a:ext cx="1524000" cy="381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1219200" y="4419600"/>
              <a:ext cx="1066800" cy="381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sp>
        <p:nvSpPr>
          <p:cNvPr id="16" name="Obdélník 15"/>
          <p:cNvSpPr/>
          <p:nvPr/>
        </p:nvSpPr>
        <p:spPr>
          <a:xfrm>
            <a:off x="609600" y="5562600"/>
            <a:ext cx="2286000" cy="381000"/>
          </a:xfrm>
          <a:prstGeom prst="rect">
            <a:avLst/>
          </a:prstGeom>
          <a:solidFill>
            <a:schemeClr val="tx2">
              <a:lumMod val="25000"/>
            </a:schemeClr>
          </a:solidFill>
          <a:ln w="28575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1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1.48148E-6 C 0.00069 -0.12107 0.00156 -0.24213 0.06527 -0.32176 C 0.12899 -0.40139 0.30069 -0.49491 0.38263 -0.47848 C 0.46458 -0.46204 0.51857 -0.31042 0.55659 -0.22338 C 0.59461 -0.13635 0.60277 -0.04653 0.61093 0.04328 " pathEditMode="relative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C 0.00955 -0.12199 0.0191 -0.24375 0.03906 -0.32732 C 0.05903 -0.41088 0.08299 -0.46945 0.11962 -0.50139 C 0.15625 -0.53334 0.22708 -0.60232 0.25868 -0.51875 C 0.29028 -0.43519 0.29948 -0.2176 0.30868 1.48148E-6 " pathEditMode="relative" ptsTypes="aaa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094 0.04329 C 0.60782 -0.0831 0.60486 -0.20949 0.57188 -0.28426 C 0.53889 -0.35902 0.4566 -0.4162 0.4132 -0.40601 C 0.36979 -0.39583 0.32986 -0.29051 0.31094 -0.22338 C 0.29202 -0.15625 0.29601 -0.07963 0.3 -0.00301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0" y="-2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Hanojské věže –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Ukončovací podmínka?</a:t>
            </a:r>
          </a:p>
          <a:p>
            <a:pPr lvl="1">
              <a:defRPr/>
            </a:pPr>
            <a:r>
              <a:rPr lang="cs-CZ" dirty="0" smtClean="0"/>
              <a:t>Co nejjednodušší </a:t>
            </a:r>
            <a:r>
              <a:rPr lang="en-US" dirty="0" smtClean="0"/>
              <a:t>=&gt; </a:t>
            </a:r>
            <a:r>
              <a:rPr lang="cs-CZ" dirty="0" smtClean="0">
                <a:solidFill>
                  <a:srgbClr val="00FFFF"/>
                </a:solidFill>
              </a:rPr>
              <a:t>žádný</a:t>
            </a:r>
            <a:r>
              <a:rPr lang="cs-CZ" dirty="0" smtClean="0"/>
              <a:t> disk!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dirty="0" err="1" smtClean="0"/>
              <a:t>void</a:t>
            </a:r>
            <a:r>
              <a:rPr lang="cs-CZ" dirty="0" smtClean="0"/>
              <a:t> </a:t>
            </a:r>
            <a:r>
              <a:rPr lang="cs-CZ" dirty="0" err="1" smtClean="0"/>
              <a:t>hanoi</a:t>
            </a:r>
            <a:r>
              <a:rPr lang="cs-CZ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n,</a:t>
            </a:r>
            <a:br>
              <a:rPr lang="en-US" dirty="0" smtClean="0"/>
            </a:b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cs-CZ" dirty="0" err="1" smtClean="0"/>
              <a:t>nt</a:t>
            </a:r>
            <a:r>
              <a:rPr lang="cs-CZ" dirty="0" smtClean="0"/>
              <a:t> to, </a:t>
            </a:r>
            <a:r>
              <a:rPr lang="cs-CZ" dirty="0" err="1" smtClean="0"/>
              <a:t>int</a:t>
            </a:r>
            <a:r>
              <a:rPr lang="cs-CZ" dirty="0" smtClean="0"/>
              <a:t> use) </a:t>
            </a:r>
            <a:r>
              <a:rPr lang="en-US" dirty="0" smtClean="0"/>
              <a:t>{</a:t>
            </a:r>
          </a:p>
          <a:p>
            <a:pPr>
              <a:defRPr/>
            </a:pPr>
            <a:r>
              <a:rPr lang="en-US" dirty="0" smtClean="0"/>
              <a:t>		if (!n) return;</a:t>
            </a:r>
          </a:p>
          <a:p>
            <a:pPr>
              <a:defRPr/>
            </a:pPr>
            <a:r>
              <a:rPr lang="en-US" dirty="0" smtClean="0"/>
              <a:t>		</a:t>
            </a:r>
            <a:r>
              <a:rPr lang="en-US" dirty="0" err="1" smtClean="0"/>
              <a:t>hanoi</a:t>
            </a:r>
            <a:r>
              <a:rPr lang="en-US" dirty="0" smtClean="0"/>
              <a:t>(n-1, from, use, to);</a:t>
            </a:r>
          </a:p>
          <a:p>
            <a:pPr>
              <a:defRPr/>
            </a:pPr>
            <a:r>
              <a:rPr lang="en-US" dirty="0" smtClean="0"/>
              <a:t>		</a:t>
            </a:r>
            <a:r>
              <a:rPr lang="en-US" dirty="0" err="1" smtClean="0"/>
              <a:t>move_one</a:t>
            </a:r>
            <a:r>
              <a:rPr lang="en-US" dirty="0" smtClean="0"/>
              <a:t>(n, from, to);</a:t>
            </a:r>
          </a:p>
          <a:p>
            <a:pPr>
              <a:defRPr/>
            </a:pPr>
            <a:r>
              <a:rPr lang="en-US" dirty="0" smtClean="0"/>
              <a:t>		</a:t>
            </a:r>
            <a:r>
              <a:rPr lang="en-US" dirty="0" err="1" smtClean="0"/>
              <a:t>hanoi</a:t>
            </a:r>
            <a:r>
              <a:rPr lang="en-US" dirty="0" smtClean="0"/>
              <a:t>(n-1, use, to, from);</a:t>
            </a:r>
          </a:p>
          <a:p>
            <a:pPr>
              <a:defRPr/>
            </a:pPr>
            <a:r>
              <a:rPr lang="en-US" dirty="0" smtClean="0"/>
              <a:t>}</a:t>
            </a:r>
            <a:endParaRPr lang="cs-CZ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 vidět rekurzi?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„Kdyby byla instance problému o maličko menší, uměl bych řešení rozšířit“</a:t>
            </a:r>
          </a:p>
          <a:p>
            <a:pPr>
              <a:defRPr/>
            </a:pPr>
            <a:r>
              <a:rPr lang="cs-CZ" dirty="0" smtClean="0"/>
              <a:t>Voláme funkci, aby menší instanci vyřešila (jako když voláme standardní funkci)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Je lepší si příliš nepředstavovat úrovně zanoření a zásobník</a:t>
            </a:r>
          </a:p>
          <a:p>
            <a:pPr lvl="1">
              <a:defRPr/>
            </a:pPr>
            <a:r>
              <a:rPr lang="cs-CZ" dirty="0" smtClean="0"/>
              <a:t>(ale měli bychom znát)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Rekurze – kdy?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Rekurzivní povaha problému</a:t>
            </a:r>
          </a:p>
          <a:p>
            <a:pPr lvl="1">
              <a:defRPr/>
            </a:pPr>
            <a:r>
              <a:rPr lang="cs-CZ" dirty="0" smtClean="0"/>
              <a:t>Hierarchické datové struktury</a:t>
            </a:r>
          </a:p>
          <a:p>
            <a:pPr lvl="1">
              <a:defRPr/>
            </a:pPr>
            <a:r>
              <a:rPr lang="cs-CZ" dirty="0" smtClean="0"/>
              <a:t>Rekurentní definice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Rekurzivní přístup k řešení</a:t>
            </a:r>
          </a:p>
          <a:p>
            <a:pPr lvl="1">
              <a:defRPr/>
            </a:pPr>
            <a:r>
              <a:rPr lang="cs-CZ" dirty="0" smtClean="0"/>
              <a:t>Převod na jednodušší instanci</a:t>
            </a:r>
          </a:p>
          <a:p>
            <a:pPr lvl="1">
              <a:defRPr/>
            </a:pPr>
            <a:r>
              <a:rPr lang="cs-CZ" dirty="0" smtClean="0"/>
              <a:t>Rozdělení na více menších podproblémů</a:t>
            </a:r>
            <a:endParaRPr lang="cs-CZ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Kopírování seznamu do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Na vstupu spojový seznam</a:t>
            </a:r>
          </a:p>
          <a:p>
            <a:pPr>
              <a:defRPr/>
            </a:pPr>
            <a:r>
              <a:rPr lang="cs-CZ" dirty="0" smtClean="0"/>
              <a:t>Výsledkem pole se stejnými prvky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066800" y="3581400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286000" y="3581400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3505200" y="3581400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4724400" y="3581400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5943600" y="3581400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7162800" y="3581400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99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99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3200400" y="5486400"/>
          <a:ext cx="2590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800"/>
                <a:gridCol w="431800"/>
                <a:gridCol w="431800"/>
                <a:gridCol w="431800"/>
                <a:gridCol w="431800"/>
                <a:gridCol w="431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Volný tvar 19"/>
          <p:cNvSpPr/>
          <p:nvPr/>
        </p:nvSpPr>
        <p:spPr>
          <a:xfrm>
            <a:off x="2864742" y="3195992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olný tvar 20"/>
          <p:cNvSpPr/>
          <p:nvPr/>
        </p:nvSpPr>
        <p:spPr>
          <a:xfrm>
            <a:off x="1640504" y="3203549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4073866" y="3203549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5305661" y="3195992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6537456" y="3195992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ů 24"/>
          <p:cNvSpPr/>
          <p:nvPr/>
        </p:nvSpPr>
        <p:spPr>
          <a:xfrm>
            <a:off x="4038600" y="4343400"/>
            <a:ext cx="914400" cy="838200"/>
          </a:xfrm>
          <a:prstGeom prst="downArrow">
            <a:avLst/>
          </a:prstGeom>
          <a:solidFill>
            <a:srgbClr val="FF9933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Kopírování seznamu do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Standardní řešení má 2 průchody: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cs-CZ" dirty="0" smtClean="0"/>
              <a:t>Určení počtu prvků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cs-CZ" dirty="0" smtClean="0"/>
              <a:t>Kopírování</a:t>
            </a:r>
            <a:endParaRPr lang="en-US" dirty="0" smtClean="0"/>
          </a:p>
          <a:p>
            <a:pPr marL="971550" lvl="1" indent="-514350">
              <a:buNone/>
              <a:defRPr/>
            </a:pPr>
            <a:endParaRPr lang="cs-CZ" dirty="0" smtClean="0"/>
          </a:p>
          <a:p>
            <a:pPr marL="571500" indent="-514350">
              <a:defRPr/>
            </a:pPr>
            <a:r>
              <a:rPr lang="cs-CZ" dirty="0" smtClean="0"/>
              <a:t>Rekurze:</a:t>
            </a:r>
          </a:p>
          <a:p>
            <a:pPr marL="971550" lvl="1" indent="-514350">
              <a:defRPr/>
            </a:pPr>
            <a:r>
              <a:rPr lang="cs-CZ" dirty="0" smtClean="0"/>
              <a:t>Při zanořování počítá prvky</a:t>
            </a:r>
          </a:p>
          <a:p>
            <a:pPr marL="971550" lvl="1" indent="-514350">
              <a:defRPr/>
            </a:pPr>
            <a:r>
              <a:rPr lang="cs-CZ" dirty="0" smtClean="0"/>
              <a:t>Při návratu kopíruje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Seznam – rekurzivní krok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Zkopírujeme zbytek seznamu do dostatečně velkého pole</a:t>
            </a:r>
          </a:p>
          <a:p>
            <a:pPr>
              <a:defRPr/>
            </a:pPr>
            <a:r>
              <a:rPr lang="cs-CZ" dirty="0" smtClean="0"/>
              <a:t>Na první pozici přidáme první prvek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Potřebujeme přidat parametr</a:t>
            </a:r>
          </a:p>
          <a:p>
            <a:pPr lvl="1">
              <a:defRPr/>
            </a:pPr>
            <a:r>
              <a:rPr lang="cs-CZ" dirty="0" smtClean="0"/>
              <a:t>„Kolik prvků na začátku vynechat“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Seznam –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Ukončovací podmínka = prázdný seznam</a:t>
            </a:r>
          </a:p>
          <a:p>
            <a:pPr>
              <a:defRPr/>
            </a:pPr>
            <a:r>
              <a:rPr lang="cs-CZ" dirty="0" smtClean="0"/>
              <a:t>Šlo by to bez rekurze napsat kratší?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457200" y="2895600"/>
            <a:ext cx="8305800" cy="3505200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cs-CZ" dirty="0" err="1" smtClean="0"/>
              <a:t>int</a:t>
            </a:r>
            <a:r>
              <a:rPr lang="en-US" dirty="0" smtClean="0"/>
              <a:t>[]</a:t>
            </a:r>
            <a:r>
              <a:rPr lang="cs-CZ" dirty="0" smtClean="0"/>
              <a:t> </a:t>
            </a:r>
            <a:r>
              <a:rPr lang="cs-CZ" dirty="0" err="1" smtClean="0"/>
              <a:t>copyList</a:t>
            </a:r>
            <a:r>
              <a:rPr lang="cs-CZ" dirty="0" smtClean="0"/>
              <a:t>(</a:t>
            </a:r>
            <a:r>
              <a:rPr lang="en-US" dirty="0" smtClean="0"/>
              <a:t>Node head) {</a:t>
            </a:r>
          </a:p>
          <a:p>
            <a:pPr>
              <a:defRPr/>
            </a:pPr>
            <a:r>
              <a:rPr lang="en-US" dirty="0" smtClean="0"/>
              <a:t>		return </a:t>
            </a:r>
            <a:r>
              <a:rPr lang="en-US" dirty="0" err="1" smtClean="0"/>
              <a:t>copyRest</a:t>
            </a:r>
            <a:r>
              <a:rPr lang="en-US" dirty="0" smtClean="0"/>
              <a:t>(0, head);</a:t>
            </a:r>
          </a:p>
          <a:p>
            <a:pPr>
              <a:defRPr/>
            </a:pPr>
            <a:r>
              <a:rPr lang="en-US" dirty="0" smtClean="0"/>
              <a:t>}</a:t>
            </a:r>
          </a:p>
          <a:p>
            <a:pPr>
              <a:defRPr/>
            </a:pPr>
            <a:r>
              <a:rPr lang="en-US" dirty="0" err="1" smtClean="0"/>
              <a:t>int</a:t>
            </a:r>
            <a:r>
              <a:rPr lang="en-US" dirty="0" smtClean="0"/>
              <a:t>[] </a:t>
            </a:r>
            <a:r>
              <a:rPr lang="en-US" dirty="0" err="1" smtClean="0"/>
              <a:t>copyRest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n, Node head) {</a:t>
            </a:r>
          </a:p>
          <a:p>
            <a:pPr>
              <a:defRPr/>
            </a:pPr>
            <a:r>
              <a:rPr lang="en-US" dirty="0" smtClean="0"/>
              <a:t>		if (head == null)</a:t>
            </a:r>
          </a:p>
          <a:p>
            <a:pPr>
              <a:defRPr/>
            </a:pPr>
            <a:r>
              <a:rPr lang="en-US" dirty="0" smtClean="0"/>
              <a:t>			return new </a:t>
            </a:r>
            <a:r>
              <a:rPr lang="en-US" dirty="0" err="1" smtClean="0"/>
              <a:t>int</a:t>
            </a:r>
            <a:r>
              <a:rPr lang="en-US" dirty="0" smtClean="0"/>
              <a:t>[n];</a:t>
            </a:r>
          </a:p>
          <a:p>
            <a:pPr>
              <a:defRPr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[] res = </a:t>
            </a:r>
            <a:r>
              <a:rPr lang="en-US" dirty="0" err="1" smtClean="0"/>
              <a:t>copyRest</a:t>
            </a:r>
            <a:r>
              <a:rPr lang="en-US" dirty="0" smtClean="0"/>
              <a:t>(n+1, </a:t>
            </a:r>
            <a:r>
              <a:rPr lang="en-US" dirty="0" err="1" smtClean="0"/>
              <a:t>head.next</a:t>
            </a:r>
            <a:r>
              <a:rPr lang="en-US" dirty="0" smtClean="0"/>
              <a:t>);</a:t>
            </a:r>
          </a:p>
          <a:p>
            <a:pPr>
              <a:defRPr/>
            </a:pPr>
            <a:r>
              <a:rPr lang="en-US" dirty="0" smtClean="0"/>
              <a:t>		res[n] = </a:t>
            </a:r>
            <a:r>
              <a:rPr lang="en-US" dirty="0" err="1" smtClean="0"/>
              <a:t>head.number</a:t>
            </a:r>
            <a:r>
              <a:rPr lang="en-US" dirty="0" smtClean="0"/>
              <a:t>;</a:t>
            </a:r>
          </a:p>
          <a:p>
            <a:pPr>
              <a:defRPr/>
            </a:pPr>
            <a:r>
              <a:rPr lang="en-US" dirty="0" smtClean="0"/>
              <a:t>		return res;</a:t>
            </a:r>
          </a:p>
          <a:p>
            <a:pPr>
              <a:defRPr/>
            </a:pPr>
            <a:r>
              <a:rPr lang="en-US" dirty="0" smtClean="0"/>
              <a:t>}</a:t>
            </a:r>
            <a:endParaRPr lang="cs-CZ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Anagramy – 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Anagram = přesmyčka</a:t>
            </a:r>
          </a:p>
          <a:p>
            <a:pPr lvl="1">
              <a:defRPr/>
            </a:pPr>
            <a:r>
              <a:rPr lang="cs-CZ" dirty="0" smtClean="0"/>
              <a:t>Permutace písmen ve slově</a:t>
            </a:r>
          </a:p>
          <a:p>
            <a:pPr>
              <a:defRPr/>
            </a:pPr>
            <a:r>
              <a:rPr lang="cs-CZ" b="1" dirty="0" err="1" smtClean="0">
                <a:solidFill>
                  <a:srgbClr val="00FFFF"/>
                </a:solidFill>
              </a:rPr>
              <a:t>abcd</a:t>
            </a:r>
            <a:r>
              <a:rPr lang="cs-CZ" b="1" dirty="0" smtClean="0">
                <a:solidFill>
                  <a:srgbClr val="00FFFF"/>
                </a:solidFill>
              </a:rPr>
              <a:t>: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abcd</a:t>
            </a:r>
            <a:r>
              <a:rPr lang="cs-CZ" dirty="0" smtClean="0"/>
              <a:t>		</a:t>
            </a:r>
            <a:r>
              <a:rPr lang="cs-CZ" dirty="0" err="1" smtClean="0"/>
              <a:t>bacd</a:t>
            </a:r>
            <a:endParaRPr lang="cs-CZ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abdc</a:t>
            </a:r>
            <a:r>
              <a:rPr lang="cs-CZ" dirty="0" smtClean="0"/>
              <a:t>		</a:t>
            </a:r>
            <a:r>
              <a:rPr lang="cs-CZ" dirty="0" err="1" smtClean="0"/>
              <a:t>badc</a:t>
            </a:r>
            <a:endParaRPr lang="cs-CZ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acbd</a:t>
            </a:r>
            <a:r>
              <a:rPr lang="cs-CZ" dirty="0" smtClean="0"/>
              <a:t>		</a:t>
            </a:r>
            <a:r>
              <a:rPr lang="cs-CZ" dirty="0" err="1" smtClean="0"/>
              <a:t>bcad</a:t>
            </a:r>
            <a:endParaRPr lang="cs-CZ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acdb</a:t>
            </a:r>
            <a:r>
              <a:rPr lang="cs-CZ" dirty="0" smtClean="0"/>
              <a:t>		</a:t>
            </a:r>
            <a:r>
              <a:rPr lang="cs-CZ" dirty="0" err="1" smtClean="0"/>
              <a:t>bcda</a:t>
            </a:r>
            <a:endParaRPr lang="cs-CZ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adbc</a:t>
            </a:r>
            <a:r>
              <a:rPr lang="cs-CZ" dirty="0" smtClean="0"/>
              <a:t>		</a:t>
            </a:r>
            <a:r>
              <a:rPr lang="cs-CZ" dirty="0" err="1" smtClean="0"/>
              <a:t>bdac</a:t>
            </a:r>
            <a:endParaRPr lang="cs-CZ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adcb</a:t>
            </a:r>
            <a:r>
              <a:rPr lang="cs-CZ" dirty="0" smtClean="0"/>
              <a:t>		….</a:t>
            </a:r>
          </a:p>
          <a:p>
            <a:pPr lvl="1">
              <a:buFont typeface="Wingdings" pitchFamily="2" charset="2"/>
              <a:buNone/>
              <a:defRPr/>
            </a:pPr>
            <a:endParaRPr lang="cs-CZ" dirty="0" smtClean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Anagramy – pomocí rekurze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Vybereme první znak (postupně všechny)</a:t>
            </a:r>
          </a:p>
          <a:p>
            <a:pPr>
              <a:defRPr/>
            </a:pPr>
            <a:r>
              <a:rPr lang="cs-CZ" dirty="0" smtClean="0"/>
              <a:t>Rekurzivně přidáme permutaci zbytku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char word[100];</a:t>
            </a:r>
          </a:p>
          <a:p>
            <a:pPr>
              <a:defRPr/>
            </a:pPr>
            <a:r>
              <a:rPr lang="en-US" dirty="0" err="1" smtClean="0"/>
              <a:t>int</a:t>
            </a:r>
            <a:r>
              <a:rPr lang="en-US" dirty="0" smtClean="0"/>
              <a:t> used[100], </a:t>
            </a:r>
            <a:r>
              <a:rPr lang="en-US" dirty="0" err="1" smtClean="0"/>
              <a:t>wlen</a:t>
            </a:r>
            <a:r>
              <a:rPr lang="en-US" dirty="0" smtClean="0"/>
              <a:t>;</a:t>
            </a:r>
          </a:p>
          <a:p>
            <a:pPr>
              <a:defRPr/>
            </a:pPr>
            <a:r>
              <a:rPr lang="en-US" dirty="0" smtClean="0"/>
              <a:t>char anagram[100];</a:t>
            </a:r>
          </a:p>
          <a:p>
            <a:pPr>
              <a:defRPr/>
            </a:pPr>
            <a:r>
              <a:rPr lang="cs-CZ" dirty="0" smtClean="0"/>
              <a:t>. . .</a:t>
            </a:r>
          </a:p>
          <a:p>
            <a:pPr>
              <a:defRPr/>
            </a:pPr>
            <a:r>
              <a:rPr lang="cs-CZ" dirty="0" err="1" smtClean="0"/>
              <a:t>wlen</a:t>
            </a:r>
            <a:r>
              <a:rPr lang="cs-CZ" dirty="0" smtClean="0"/>
              <a:t> = </a:t>
            </a:r>
            <a:r>
              <a:rPr lang="cs-CZ" dirty="0" err="1" smtClean="0"/>
              <a:t>strlen</a:t>
            </a:r>
            <a:r>
              <a:rPr lang="cs-CZ" dirty="0" smtClean="0"/>
              <a:t>(</a:t>
            </a:r>
            <a:r>
              <a:rPr lang="cs-CZ" dirty="0" err="1" smtClean="0"/>
              <a:t>word</a:t>
            </a:r>
            <a:r>
              <a:rPr lang="cs-CZ" dirty="0" smtClean="0"/>
              <a:t>);</a:t>
            </a:r>
          </a:p>
          <a:p>
            <a:pPr>
              <a:defRPr/>
            </a:pPr>
            <a:r>
              <a:rPr lang="nn-NO" dirty="0" smtClean="0"/>
              <a:t>for (i = 0; i &lt; wlen; ++i) used[i] = 0;</a:t>
            </a:r>
            <a:endParaRPr lang="cs-CZ" smtClean="0"/>
          </a:p>
          <a:p>
            <a:pPr>
              <a:defRPr/>
            </a:pPr>
            <a:r>
              <a:rPr lang="cs-CZ" smtClean="0"/>
              <a:t>generate</a:t>
            </a:r>
            <a:r>
              <a:rPr lang="cs-CZ" dirty="0" smtClean="0"/>
              <a:t>(0);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Anagramy – pomocí rekurze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 smtClean="0"/>
              <a:t>void generate(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alen</a:t>
            </a:r>
            <a:r>
              <a:rPr lang="en-US" dirty="0" smtClean="0"/>
              <a:t>) {</a:t>
            </a:r>
          </a:p>
          <a:p>
            <a:pPr>
              <a:defRPr/>
            </a:pPr>
            <a:r>
              <a:rPr lang="en-US" dirty="0" smtClean="0"/>
              <a:t>	</a:t>
            </a:r>
            <a:r>
              <a:rPr lang="cs-CZ" dirty="0" err="1" smtClean="0"/>
              <a:t>int</a:t>
            </a:r>
            <a:r>
              <a:rPr lang="cs-CZ" dirty="0" smtClean="0"/>
              <a:t> i;</a:t>
            </a:r>
          </a:p>
          <a:p>
            <a:pPr>
              <a:defRPr/>
            </a:pPr>
            <a:r>
              <a:rPr lang="en-US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</a:t>
            </a:r>
            <a:r>
              <a:rPr lang="cs-CZ" dirty="0" err="1" smtClean="0"/>
              <a:t>alen</a:t>
            </a:r>
            <a:r>
              <a:rPr lang="cs-CZ" dirty="0" smtClean="0"/>
              <a:t> == </a:t>
            </a:r>
            <a:r>
              <a:rPr lang="cs-CZ" dirty="0" err="1" smtClean="0"/>
              <a:t>wlen</a:t>
            </a:r>
            <a:r>
              <a:rPr lang="cs-CZ" dirty="0" smtClean="0"/>
              <a:t>) {</a:t>
            </a:r>
          </a:p>
          <a:p>
            <a:pPr>
              <a:defRPr/>
            </a:pPr>
            <a:r>
              <a:rPr lang="cs-CZ" dirty="0" smtClean="0"/>
              <a:t>		</a:t>
            </a:r>
            <a:r>
              <a:rPr lang="cs-CZ" dirty="0" err="1" smtClean="0"/>
              <a:t>printf</a:t>
            </a:r>
            <a:r>
              <a:rPr lang="cs-CZ" dirty="0" smtClean="0"/>
              <a:t>("%s\n", anagram);</a:t>
            </a:r>
          </a:p>
          <a:p>
            <a:pPr>
              <a:defRPr/>
            </a:pPr>
            <a:r>
              <a:rPr lang="cs-CZ" dirty="0" smtClean="0"/>
              <a:t>		</a:t>
            </a:r>
            <a:r>
              <a:rPr lang="cs-CZ" dirty="0" err="1" smtClean="0"/>
              <a:t>return</a:t>
            </a:r>
            <a:r>
              <a:rPr lang="cs-CZ" dirty="0" smtClean="0"/>
              <a:t>;</a:t>
            </a:r>
          </a:p>
          <a:p>
            <a:pPr>
              <a:defRPr/>
            </a:pPr>
            <a:r>
              <a:rPr lang="en-US" dirty="0" smtClean="0"/>
              <a:t>	</a:t>
            </a:r>
            <a:r>
              <a:rPr lang="cs-CZ" dirty="0" smtClean="0"/>
              <a:t>}</a:t>
            </a:r>
          </a:p>
          <a:p>
            <a:pPr>
              <a:defRPr/>
            </a:pPr>
            <a:r>
              <a:rPr lang="en-US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 (i = 0; i &lt; </a:t>
            </a:r>
            <a:r>
              <a:rPr lang="cs-CZ" dirty="0" err="1" smtClean="0"/>
              <a:t>wlen</a:t>
            </a:r>
            <a:r>
              <a:rPr lang="cs-CZ" dirty="0" smtClean="0"/>
              <a:t>; ++i)</a:t>
            </a:r>
            <a:r>
              <a:rPr lang="en-US" dirty="0" smtClean="0"/>
              <a:t> {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		</a:t>
            </a:r>
            <a:r>
              <a:rPr lang="cs-CZ" dirty="0" err="1" smtClean="0"/>
              <a:t>if</a:t>
            </a:r>
            <a:r>
              <a:rPr lang="cs-CZ" dirty="0" smtClean="0"/>
              <a:t> (</a:t>
            </a:r>
            <a:r>
              <a:rPr lang="cs-CZ" dirty="0" err="1" smtClean="0"/>
              <a:t>used</a:t>
            </a:r>
            <a:r>
              <a:rPr lang="cs-CZ" dirty="0" smtClean="0"/>
              <a:t>[i]) </a:t>
            </a:r>
            <a:r>
              <a:rPr lang="en-US" dirty="0" smtClean="0"/>
              <a:t>continue;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		</a:t>
            </a:r>
            <a:r>
              <a:rPr lang="cs-CZ" dirty="0" err="1" smtClean="0"/>
              <a:t>used</a:t>
            </a:r>
            <a:r>
              <a:rPr lang="cs-CZ" dirty="0" smtClean="0"/>
              <a:t>[i] = 1;</a:t>
            </a:r>
          </a:p>
          <a:p>
            <a:pPr>
              <a:defRPr/>
            </a:pPr>
            <a:r>
              <a:rPr lang="cs-CZ" dirty="0" smtClean="0"/>
              <a:t>		anagram[</a:t>
            </a:r>
            <a:r>
              <a:rPr lang="cs-CZ" dirty="0" err="1" smtClean="0"/>
              <a:t>alen</a:t>
            </a:r>
            <a:r>
              <a:rPr lang="cs-CZ" dirty="0" smtClean="0"/>
              <a:t>] = </a:t>
            </a:r>
            <a:r>
              <a:rPr lang="cs-CZ" dirty="0" err="1" smtClean="0"/>
              <a:t>word</a:t>
            </a:r>
            <a:r>
              <a:rPr lang="cs-CZ" dirty="0" smtClean="0"/>
              <a:t>[i];</a:t>
            </a:r>
          </a:p>
          <a:p>
            <a:pPr>
              <a:defRPr/>
            </a:pPr>
            <a:r>
              <a:rPr lang="cs-CZ" dirty="0" smtClean="0"/>
              <a:t>		</a:t>
            </a:r>
            <a:r>
              <a:rPr lang="cs-CZ" dirty="0" err="1" smtClean="0"/>
              <a:t>generate</a:t>
            </a:r>
            <a:r>
              <a:rPr lang="cs-CZ" dirty="0" smtClean="0"/>
              <a:t>(</a:t>
            </a:r>
            <a:r>
              <a:rPr lang="cs-CZ" dirty="0" err="1" smtClean="0"/>
              <a:t>alen</a:t>
            </a:r>
            <a:r>
              <a:rPr lang="cs-CZ" dirty="0" smtClean="0"/>
              <a:t>+1);</a:t>
            </a:r>
          </a:p>
          <a:p>
            <a:pPr>
              <a:defRPr/>
            </a:pPr>
            <a:r>
              <a:rPr lang="cs-CZ" dirty="0" smtClean="0"/>
              <a:t>		</a:t>
            </a:r>
            <a:r>
              <a:rPr lang="cs-CZ" dirty="0" err="1" smtClean="0"/>
              <a:t>used</a:t>
            </a:r>
            <a:r>
              <a:rPr lang="cs-CZ" dirty="0" smtClean="0"/>
              <a:t>[i] = 0;</a:t>
            </a:r>
          </a:p>
          <a:p>
            <a:pPr>
              <a:defRPr/>
            </a:pPr>
            <a:r>
              <a:rPr lang="en-US" dirty="0" smtClean="0"/>
              <a:t>} </a:t>
            </a:r>
            <a:r>
              <a:rPr lang="cs-CZ" dirty="0" smtClean="0"/>
              <a:t>}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990600" y="4114800"/>
            <a:ext cx="4495800" cy="14478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Anagramy – rozšíření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Co když se budou písmena opakovat?</a:t>
            </a:r>
          </a:p>
          <a:p>
            <a:pPr lvl="1">
              <a:defRPr/>
            </a:pPr>
            <a:r>
              <a:rPr lang="cs-CZ" dirty="0" smtClean="0"/>
              <a:t>Chceme odstranit duplicitní výsledky</a:t>
            </a:r>
          </a:p>
          <a:p>
            <a:pPr>
              <a:defRPr/>
            </a:pPr>
            <a:r>
              <a:rPr lang="cs-CZ" b="1" dirty="0" err="1" smtClean="0">
                <a:solidFill>
                  <a:srgbClr val="00FFFF"/>
                </a:solidFill>
              </a:rPr>
              <a:t>abba</a:t>
            </a:r>
            <a:r>
              <a:rPr lang="cs-CZ" b="1" dirty="0" smtClean="0">
                <a:solidFill>
                  <a:srgbClr val="00FFFF"/>
                </a:solidFill>
              </a:rPr>
              <a:t>: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aabb</a:t>
            </a:r>
            <a:r>
              <a:rPr lang="cs-CZ" dirty="0" smtClean="0"/>
              <a:t>		</a:t>
            </a:r>
            <a:r>
              <a:rPr lang="cs-CZ" dirty="0" err="1" smtClean="0"/>
              <a:t>baab</a:t>
            </a:r>
            <a:endParaRPr lang="cs-CZ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abab</a:t>
            </a:r>
            <a:r>
              <a:rPr lang="cs-CZ" dirty="0" smtClean="0"/>
              <a:t>		baba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abba</a:t>
            </a:r>
            <a:r>
              <a:rPr lang="cs-CZ" dirty="0" smtClean="0"/>
              <a:t>		</a:t>
            </a:r>
            <a:r>
              <a:rPr lang="cs-CZ" dirty="0" err="1" smtClean="0"/>
              <a:t>bbaa</a:t>
            </a:r>
            <a:endParaRPr lang="cs-CZ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cs-CZ" sz="1000" dirty="0" smtClean="0"/>
              <a:t>	</a:t>
            </a:r>
          </a:p>
          <a:p>
            <a:pPr lvl="3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Změnit rekurzivní krok</a:t>
            </a:r>
            <a:r>
              <a:rPr lang="cs-CZ" dirty="0"/>
              <a:t> </a:t>
            </a:r>
            <a:r>
              <a:rPr lang="cs-CZ" dirty="0" smtClean="0"/>
              <a:t>(bez opakování)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Obrácení pořadí prvků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Na vstupu spojový seznam</a:t>
            </a:r>
          </a:p>
          <a:p>
            <a:pPr>
              <a:defRPr/>
            </a:pPr>
            <a:r>
              <a:rPr lang="cs-CZ" dirty="0" smtClean="0"/>
              <a:t>Výsledkem seznam v opačném pořadí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28745"/>
              </p:ext>
            </p:extLst>
          </p:nvPr>
        </p:nvGraphicFramePr>
        <p:xfrm>
          <a:off x="1066800" y="3400745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298831"/>
              </p:ext>
            </p:extLst>
          </p:nvPr>
        </p:nvGraphicFramePr>
        <p:xfrm>
          <a:off x="2286000" y="3400745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434414"/>
              </p:ext>
            </p:extLst>
          </p:nvPr>
        </p:nvGraphicFramePr>
        <p:xfrm>
          <a:off x="3505200" y="3400745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963034"/>
              </p:ext>
            </p:extLst>
          </p:nvPr>
        </p:nvGraphicFramePr>
        <p:xfrm>
          <a:off x="4724400" y="3400745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942216"/>
              </p:ext>
            </p:extLst>
          </p:nvPr>
        </p:nvGraphicFramePr>
        <p:xfrm>
          <a:off x="5943600" y="3400745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376857"/>
              </p:ext>
            </p:extLst>
          </p:nvPr>
        </p:nvGraphicFramePr>
        <p:xfrm>
          <a:off x="7162800" y="3400745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99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99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Volný tvar 19"/>
          <p:cNvSpPr/>
          <p:nvPr/>
        </p:nvSpPr>
        <p:spPr>
          <a:xfrm>
            <a:off x="2864742" y="3015337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olný tvar 20"/>
          <p:cNvSpPr/>
          <p:nvPr/>
        </p:nvSpPr>
        <p:spPr>
          <a:xfrm>
            <a:off x="1640504" y="3022894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4073866" y="3022894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5305661" y="3015337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6537456" y="3015337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ů 24"/>
          <p:cNvSpPr/>
          <p:nvPr/>
        </p:nvSpPr>
        <p:spPr>
          <a:xfrm>
            <a:off x="4038600" y="4038600"/>
            <a:ext cx="914400" cy="838200"/>
          </a:xfrm>
          <a:prstGeom prst="downArrow">
            <a:avLst/>
          </a:prstGeom>
          <a:solidFill>
            <a:srgbClr val="FF9933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18221"/>
              </p:ext>
            </p:extLst>
          </p:nvPr>
        </p:nvGraphicFramePr>
        <p:xfrm>
          <a:off x="1066800" y="5491165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ulk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159846"/>
              </p:ext>
            </p:extLst>
          </p:nvPr>
        </p:nvGraphicFramePr>
        <p:xfrm>
          <a:off x="2286000" y="5491165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Tabulk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93625"/>
              </p:ext>
            </p:extLst>
          </p:nvPr>
        </p:nvGraphicFramePr>
        <p:xfrm>
          <a:off x="3505200" y="5491165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Tabulk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993832"/>
              </p:ext>
            </p:extLst>
          </p:nvPr>
        </p:nvGraphicFramePr>
        <p:xfrm>
          <a:off x="4724400" y="5491165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ulk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829857"/>
              </p:ext>
            </p:extLst>
          </p:nvPr>
        </p:nvGraphicFramePr>
        <p:xfrm>
          <a:off x="5943600" y="5491165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Tabulka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435027"/>
              </p:ext>
            </p:extLst>
          </p:nvPr>
        </p:nvGraphicFramePr>
        <p:xfrm>
          <a:off x="7162800" y="5491165"/>
          <a:ext cx="76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99"/>
                          </a:solidFill>
                        </a:rPr>
                        <a:t>X</a:t>
                      </a:r>
                      <a:endParaRPr lang="cs-CZ" dirty="0">
                        <a:solidFill>
                          <a:srgbClr val="FFFF99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2" name="Volný tvar 31"/>
          <p:cNvSpPr/>
          <p:nvPr/>
        </p:nvSpPr>
        <p:spPr>
          <a:xfrm>
            <a:off x="2864742" y="5105757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Volný tvar 32"/>
          <p:cNvSpPr/>
          <p:nvPr/>
        </p:nvSpPr>
        <p:spPr>
          <a:xfrm>
            <a:off x="1640504" y="5113314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Volný tvar 33"/>
          <p:cNvSpPr/>
          <p:nvPr/>
        </p:nvSpPr>
        <p:spPr>
          <a:xfrm>
            <a:off x="4073866" y="5113314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olný tvar 34"/>
          <p:cNvSpPr/>
          <p:nvPr/>
        </p:nvSpPr>
        <p:spPr>
          <a:xfrm>
            <a:off x="5305661" y="5105757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olný tvar 35"/>
          <p:cNvSpPr/>
          <p:nvPr/>
        </p:nvSpPr>
        <p:spPr>
          <a:xfrm>
            <a:off x="6537456" y="5105757"/>
            <a:ext cx="752554" cy="568036"/>
          </a:xfrm>
          <a:custGeom>
            <a:avLst/>
            <a:gdLst>
              <a:gd name="connsiteX0" fmla="*/ 0 w 823716"/>
              <a:gd name="connsiteY0" fmla="*/ 608339 h 608339"/>
              <a:gd name="connsiteX1" fmla="*/ 408080 w 823716"/>
              <a:gd name="connsiteY1" fmla="*/ 34006 h 608339"/>
              <a:gd name="connsiteX2" fmla="*/ 823716 w 823716"/>
              <a:gd name="connsiteY2" fmla="*/ 404300 h 608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3716" h="608339">
                <a:moveTo>
                  <a:pt x="0" y="608339"/>
                </a:moveTo>
                <a:cubicBezTo>
                  <a:pt x="135397" y="338175"/>
                  <a:pt x="270794" y="68012"/>
                  <a:pt x="408080" y="34006"/>
                </a:cubicBezTo>
                <a:cubicBezTo>
                  <a:pt x="545366" y="0"/>
                  <a:pt x="684541" y="202150"/>
                  <a:pt x="823716" y="404300"/>
                </a:cubicBezTo>
              </a:path>
            </a:pathLst>
          </a:custGeom>
          <a:ln w="28575">
            <a:solidFill>
              <a:srgbClr val="FFFF99"/>
            </a:solidFill>
            <a:headEnd type="oval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9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Grayův</a:t>
            </a:r>
            <a:r>
              <a:rPr lang="cs-CZ" dirty="0" smtClean="0"/>
              <a:t>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Všechna </a:t>
            </a:r>
            <a:r>
              <a:rPr lang="cs-CZ" dirty="0"/>
              <a:t>binární čísla, tj. </a:t>
            </a:r>
            <a:r>
              <a:rPr lang="cs-CZ" b="1" dirty="0" smtClean="0">
                <a:solidFill>
                  <a:srgbClr val="00FFFF"/>
                </a:solidFill>
              </a:rPr>
              <a:t>2</a:t>
            </a:r>
            <a:r>
              <a:rPr lang="cs-CZ" b="1" baseline="30000" dirty="0" smtClean="0">
                <a:solidFill>
                  <a:srgbClr val="00FFFF"/>
                </a:solidFill>
              </a:rPr>
              <a:t>N</a:t>
            </a:r>
            <a:r>
              <a:rPr lang="cs-CZ" dirty="0" smtClean="0"/>
              <a:t> </a:t>
            </a:r>
            <a:r>
              <a:rPr lang="cs-CZ" dirty="0"/>
              <a:t>prvků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Po </a:t>
            </a:r>
            <a:r>
              <a:rPr lang="cs-CZ" dirty="0"/>
              <a:t>sobě jdoucí </a:t>
            </a:r>
            <a:r>
              <a:rPr lang="cs-CZ" dirty="0" smtClean="0"/>
              <a:t>kódy</a:t>
            </a:r>
            <a:r>
              <a:rPr lang="cs-CZ" dirty="0"/>
              <a:t> </a:t>
            </a:r>
            <a:r>
              <a:rPr lang="cs-CZ" dirty="0" smtClean="0"/>
              <a:t>se </a:t>
            </a:r>
            <a:r>
              <a:rPr lang="cs-CZ" dirty="0"/>
              <a:t>liší jedinou </a:t>
            </a:r>
            <a:r>
              <a:rPr lang="cs-CZ" dirty="0" smtClean="0"/>
              <a:t>číslicí</a:t>
            </a: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Kód </a:t>
            </a:r>
            <a:r>
              <a:rPr lang="cs-CZ" dirty="0"/>
              <a:t>délky N:</a:t>
            </a:r>
          </a:p>
          <a:p>
            <a:pPr lvl="1">
              <a:defRPr/>
            </a:pPr>
            <a:r>
              <a:rPr lang="cs-CZ" dirty="0"/>
              <a:t>0 na začátku + kód délky N-1</a:t>
            </a:r>
          </a:p>
          <a:p>
            <a:pPr lvl="1">
              <a:defRPr/>
            </a:pPr>
            <a:r>
              <a:rPr lang="cs-CZ" dirty="0"/>
              <a:t>1 na začátku + kód délky N-1 </a:t>
            </a:r>
            <a:r>
              <a:rPr lang="cs-CZ" i="1" u="sng" dirty="0">
                <a:solidFill>
                  <a:srgbClr val="00FFFF"/>
                </a:solidFill>
              </a:rPr>
              <a:t>pozpátku</a:t>
            </a:r>
          </a:p>
          <a:p>
            <a:pPr>
              <a:defRPr/>
            </a:pPr>
            <a:endParaRPr lang="cs-CZ" dirty="0" smtClean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9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Rekurzivní pohled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Instance problému (konkrétní zadání)</a:t>
            </a:r>
          </a:p>
          <a:p>
            <a:pPr>
              <a:defRPr/>
            </a:pPr>
            <a:r>
              <a:rPr lang="cs-CZ" dirty="0" smtClean="0"/>
              <a:t>K řešení použijeme řešení menší instance</a:t>
            </a:r>
          </a:p>
          <a:p>
            <a:pPr lvl="1">
              <a:defRPr/>
            </a:pPr>
            <a:r>
              <a:rPr lang="cs-CZ" dirty="0" smtClean="0"/>
              <a:t>Jedné (lineární rekurze)</a:t>
            </a:r>
          </a:p>
          <a:p>
            <a:pPr lvl="1">
              <a:defRPr/>
            </a:pPr>
            <a:r>
              <a:rPr lang="cs-CZ" dirty="0" smtClean="0"/>
              <a:t>Více (stromová rekurze)</a:t>
            </a:r>
          </a:p>
          <a:p>
            <a:pPr>
              <a:defRPr/>
            </a:pPr>
            <a:r>
              <a:rPr lang="cs-CZ" dirty="0" smtClean="0"/>
              <a:t>Nejjednodušší instanci vyřešíme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Grayův</a:t>
            </a:r>
            <a:r>
              <a:rPr lang="cs-CZ" dirty="0" smtClean="0"/>
              <a:t> kód – příklad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017642"/>
              </p:ext>
            </p:extLst>
          </p:nvPr>
        </p:nvGraphicFramePr>
        <p:xfrm>
          <a:off x="1143000" y="1447800"/>
          <a:ext cx="1982788" cy="4802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5697"/>
                <a:gridCol w="495697"/>
                <a:gridCol w="495697"/>
                <a:gridCol w="495697"/>
              </a:tblGrid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</a:tr>
              <a:tr h="3001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cs-CZ" b="1" dirty="0"/>
                    </a:p>
                  </a:txBody>
                  <a:tcPr marT="0" marB="0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342747"/>
            <a:ext cx="2514600" cy="533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567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Grayův</a:t>
            </a:r>
            <a:r>
              <a:rPr lang="cs-CZ" dirty="0" smtClean="0"/>
              <a:t> kód – zakódování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296987"/>
          </a:xfrm>
        </p:spPr>
        <p:txBody>
          <a:bodyPr/>
          <a:lstStyle/>
          <a:p>
            <a:pPr>
              <a:defRPr/>
            </a:pPr>
            <a:r>
              <a:rPr lang="cs-CZ" dirty="0"/>
              <a:t>0 na začátku + kód délky N-1</a:t>
            </a:r>
          </a:p>
          <a:p>
            <a:pPr>
              <a:defRPr/>
            </a:pPr>
            <a:r>
              <a:rPr lang="cs-CZ" dirty="0"/>
              <a:t>1 na začátku + kód délky N-1 </a:t>
            </a:r>
            <a:r>
              <a:rPr lang="cs-CZ" dirty="0" smtClean="0"/>
              <a:t>pozpátku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457200" y="2971800"/>
            <a:ext cx="8305800" cy="31242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b="1" dirty="0" err="1" smtClean="0"/>
              <a:t>String</a:t>
            </a:r>
            <a:r>
              <a:rPr lang="cs-CZ" b="1" dirty="0" smtClean="0"/>
              <a:t> </a:t>
            </a:r>
            <a:r>
              <a:rPr lang="cs-CZ" b="1" dirty="0" err="1" smtClean="0"/>
              <a:t>encode</a:t>
            </a:r>
            <a:r>
              <a:rPr lang="cs-CZ" b="1" dirty="0" smtClean="0"/>
              <a:t>(</a:t>
            </a:r>
            <a:r>
              <a:rPr lang="cs-CZ" b="1" dirty="0" err="1" smtClean="0"/>
              <a:t>int</a:t>
            </a:r>
            <a:r>
              <a:rPr lang="cs-CZ" b="1" dirty="0" smtClean="0"/>
              <a:t> </a:t>
            </a:r>
            <a:r>
              <a:rPr lang="cs-CZ" b="1" dirty="0" err="1" smtClean="0"/>
              <a:t>idx</a:t>
            </a:r>
            <a:r>
              <a:rPr lang="cs-CZ" b="1" dirty="0" smtClean="0"/>
              <a:t>, </a:t>
            </a:r>
            <a:r>
              <a:rPr lang="cs-CZ" b="1" dirty="0" err="1" smtClean="0"/>
              <a:t>int</a:t>
            </a:r>
            <a:r>
              <a:rPr lang="cs-CZ" b="1" dirty="0" smtClean="0"/>
              <a:t> len) </a:t>
            </a:r>
            <a:r>
              <a:rPr lang="cs-CZ" b="1" dirty="0"/>
              <a:t>{</a:t>
            </a:r>
          </a:p>
          <a:p>
            <a:pPr>
              <a:defRPr/>
            </a:pPr>
            <a:r>
              <a:rPr lang="cs-CZ" b="1" dirty="0"/>
              <a:t>	</a:t>
            </a:r>
            <a:r>
              <a:rPr lang="cs-CZ" b="1" dirty="0" err="1"/>
              <a:t>if</a:t>
            </a:r>
            <a:r>
              <a:rPr lang="cs-CZ" b="1" dirty="0"/>
              <a:t> </a:t>
            </a:r>
            <a:r>
              <a:rPr lang="cs-CZ" b="1" dirty="0" smtClean="0"/>
              <a:t>(len </a:t>
            </a:r>
            <a:r>
              <a:rPr lang="cs-CZ" b="1" dirty="0"/>
              <a:t>== 0) return </a:t>
            </a:r>
            <a:r>
              <a:rPr lang="en-US" b="1" dirty="0" smtClean="0"/>
              <a:t>""</a:t>
            </a:r>
            <a:r>
              <a:rPr lang="cs-CZ" b="1" dirty="0" smtClean="0"/>
              <a:t>;</a:t>
            </a:r>
            <a:endParaRPr lang="en-US" b="1" dirty="0" smtClean="0"/>
          </a:p>
          <a:p>
            <a:pPr>
              <a:defRPr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cnt</a:t>
            </a:r>
            <a:r>
              <a:rPr lang="en-US" b="1" dirty="0" smtClean="0"/>
              <a:t> = 1 &lt;&lt; </a:t>
            </a:r>
            <a:r>
              <a:rPr lang="en-US" b="1" dirty="0" err="1" smtClean="0"/>
              <a:t>len</a:t>
            </a:r>
            <a:r>
              <a:rPr lang="en-US" b="1" dirty="0" smtClean="0"/>
              <a:t>;</a:t>
            </a:r>
          </a:p>
          <a:p>
            <a:pPr>
              <a:defRPr/>
            </a:pPr>
            <a:r>
              <a:rPr lang="en-US" b="1" dirty="0"/>
              <a:t>	</a:t>
            </a:r>
            <a:r>
              <a:rPr lang="en-US" b="1" dirty="0" smtClean="0"/>
              <a:t>return (</a:t>
            </a:r>
            <a:r>
              <a:rPr lang="en-US" b="1" dirty="0" err="1" smtClean="0"/>
              <a:t>idx</a:t>
            </a:r>
            <a:r>
              <a:rPr lang="en-US" b="1" dirty="0" smtClean="0"/>
              <a:t> &lt; </a:t>
            </a:r>
            <a:r>
              <a:rPr lang="en-US" b="1" dirty="0" err="1" smtClean="0"/>
              <a:t>cnt</a:t>
            </a:r>
            <a:r>
              <a:rPr lang="en-US" b="1" dirty="0" smtClean="0"/>
              <a:t>/2)</a:t>
            </a:r>
            <a:br>
              <a:rPr lang="en-US" b="1" dirty="0" smtClean="0"/>
            </a:br>
            <a:r>
              <a:rPr lang="en-US" b="1" dirty="0" smtClean="0"/>
              <a:t>	? "0" + encode(</a:t>
            </a:r>
            <a:r>
              <a:rPr lang="en-US" b="1" dirty="0" err="1" smtClean="0"/>
              <a:t>idx</a:t>
            </a:r>
            <a:r>
              <a:rPr lang="en-US" b="1" dirty="0" smtClean="0"/>
              <a:t>, len-1)</a:t>
            </a:r>
          </a:p>
          <a:p>
            <a:pPr>
              <a:defRPr/>
            </a:pPr>
            <a:r>
              <a:rPr lang="en-US" b="1" dirty="0"/>
              <a:t>	</a:t>
            </a:r>
            <a:r>
              <a:rPr lang="en-US" b="1" dirty="0" smtClean="0"/>
              <a:t>	: "1" </a:t>
            </a:r>
            <a:r>
              <a:rPr lang="en-US" b="1" dirty="0"/>
              <a:t>+ </a:t>
            </a:r>
            <a:r>
              <a:rPr lang="en-US" b="1" dirty="0" smtClean="0"/>
              <a:t>encode(cnt-idx-1, len-1);</a:t>
            </a:r>
            <a:endParaRPr lang="en-US" b="1" dirty="0"/>
          </a:p>
          <a:p>
            <a:pPr>
              <a:defRPr/>
            </a:pPr>
            <a:r>
              <a:rPr lang="cs-CZ" b="1" dirty="0" smtClean="0"/>
              <a:t>}</a:t>
            </a:r>
            <a:endParaRPr lang="cs-CZ" b="1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2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Grayův</a:t>
            </a:r>
            <a:r>
              <a:rPr lang="cs-CZ" dirty="0" smtClean="0"/>
              <a:t> kód – dekódování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296987"/>
          </a:xfrm>
        </p:spPr>
        <p:txBody>
          <a:bodyPr/>
          <a:lstStyle/>
          <a:p>
            <a:pPr>
              <a:defRPr/>
            </a:pPr>
            <a:r>
              <a:rPr lang="cs-CZ" dirty="0"/>
              <a:t>0 na začátku + kód délky N-1</a:t>
            </a:r>
          </a:p>
          <a:p>
            <a:pPr>
              <a:defRPr/>
            </a:pPr>
            <a:r>
              <a:rPr lang="cs-CZ" dirty="0"/>
              <a:t>1 na začátku + kód délky N-1 </a:t>
            </a:r>
            <a:r>
              <a:rPr lang="cs-CZ" dirty="0" smtClean="0"/>
              <a:t>pozpátku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457200" y="2971800"/>
            <a:ext cx="8305800" cy="31242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b="1" dirty="0" err="1"/>
              <a:t>int</a:t>
            </a:r>
            <a:r>
              <a:rPr lang="cs-CZ" b="1" dirty="0"/>
              <a:t> </a:t>
            </a:r>
            <a:r>
              <a:rPr lang="cs-CZ" b="1" dirty="0" err="1"/>
              <a:t>decode</a:t>
            </a:r>
            <a:r>
              <a:rPr lang="cs-CZ" b="1" dirty="0"/>
              <a:t>(</a:t>
            </a:r>
            <a:r>
              <a:rPr lang="cs-CZ" b="1" dirty="0" err="1"/>
              <a:t>String</a:t>
            </a:r>
            <a:r>
              <a:rPr lang="cs-CZ" b="1" dirty="0"/>
              <a:t> </a:t>
            </a:r>
            <a:r>
              <a:rPr lang="cs-CZ" b="1" dirty="0" err="1"/>
              <a:t>code</a:t>
            </a:r>
            <a:r>
              <a:rPr lang="cs-CZ" b="1" dirty="0"/>
              <a:t>) {</a:t>
            </a:r>
          </a:p>
          <a:p>
            <a:pPr>
              <a:defRPr/>
            </a:pPr>
            <a:r>
              <a:rPr lang="cs-CZ" b="1" dirty="0"/>
              <a:t>	</a:t>
            </a:r>
            <a:r>
              <a:rPr lang="cs-CZ" b="1" dirty="0" err="1"/>
              <a:t>if</a:t>
            </a:r>
            <a:r>
              <a:rPr lang="cs-CZ" b="1" dirty="0"/>
              <a:t> (</a:t>
            </a:r>
            <a:r>
              <a:rPr lang="cs-CZ" b="1" dirty="0" err="1"/>
              <a:t>code.length</a:t>
            </a:r>
            <a:r>
              <a:rPr lang="cs-CZ" b="1" dirty="0"/>
              <a:t>() == 0) return 0;</a:t>
            </a:r>
          </a:p>
          <a:p>
            <a:pPr>
              <a:defRPr/>
            </a:pPr>
            <a:r>
              <a:rPr lang="cs-CZ" b="1" dirty="0"/>
              <a:t>	</a:t>
            </a:r>
            <a:r>
              <a:rPr lang="cs-CZ" b="1" dirty="0" err="1"/>
              <a:t>int</a:t>
            </a:r>
            <a:r>
              <a:rPr lang="cs-CZ" b="1" dirty="0"/>
              <a:t> rest = </a:t>
            </a:r>
            <a:r>
              <a:rPr lang="cs-CZ" b="1" dirty="0" err="1"/>
              <a:t>decode</a:t>
            </a:r>
            <a:r>
              <a:rPr lang="cs-CZ" b="1" dirty="0"/>
              <a:t>(</a:t>
            </a:r>
            <a:r>
              <a:rPr lang="cs-CZ" b="1" dirty="0" err="1"/>
              <a:t>code.substring</a:t>
            </a:r>
            <a:r>
              <a:rPr lang="cs-CZ" b="1" dirty="0"/>
              <a:t>(1));</a:t>
            </a:r>
          </a:p>
          <a:p>
            <a:pPr>
              <a:defRPr/>
            </a:pPr>
            <a:r>
              <a:rPr lang="cs-CZ" b="1" dirty="0"/>
              <a:t>	return (</a:t>
            </a:r>
            <a:r>
              <a:rPr lang="cs-CZ" b="1" dirty="0" err="1"/>
              <a:t>code.charAt</a:t>
            </a:r>
            <a:r>
              <a:rPr lang="cs-CZ" b="1" dirty="0"/>
              <a:t>(0) == '0')</a:t>
            </a:r>
          </a:p>
          <a:p>
            <a:pPr>
              <a:defRPr/>
            </a:pPr>
            <a:r>
              <a:rPr lang="cs-CZ" b="1" dirty="0"/>
              <a:t>		? rest</a:t>
            </a:r>
          </a:p>
          <a:p>
            <a:pPr>
              <a:defRPr/>
            </a:pPr>
            <a:r>
              <a:rPr lang="cs-CZ" b="1" dirty="0"/>
              <a:t>		: (1 &lt;&lt; </a:t>
            </a:r>
            <a:r>
              <a:rPr lang="cs-CZ" b="1" dirty="0" err="1"/>
              <a:t>code.length</a:t>
            </a:r>
            <a:r>
              <a:rPr lang="cs-CZ" b="1" dirty="0"/>
              <a:t>()) - 1 - rest;</a:t>
            </a:r>
          </a:p>
          <a:p>
            <a:pPr>
              <a:defRPr/>
            </a:pPr>
            <a:r>
              <a:rPr lang="cs-CZ" b="1" dirty="0"/>
              <a:t>}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77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Grayův</a:t>
            </a:r>
            <a:r>
              <a:rPr lang="cs-CZ" dirty="0" smtClean="0"/>
              <a:t> kód – nerekurzivně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94000"/>
              </a:lnSpc>
            </a:pPr>
            <a:r>
              <a:rPr lang="cs-CZ" b="1" dirty="0" err="1" smtClean="0"/>
              <a:t>unsigned</a:t>
            </a:r>
            <a:r>
              <a:rPr lang="en-US" b="1" dirty="0" smtClean="0"/>
              <a:t> </a:t>
            </a:r>
            <a:r>
              <a:rPr lang="en-US" b="1" dirty="0" err="1" smtClean="0"/>
              <a:t>binaryToGray</a:t>
            </a:r>
            <a:r>
              <a:rPr lang="en-US" b="1" dirty="0" smtClean="0"/>
              <a:t>(</a:t>
            </a:r>
            <a:r>
              <a:rPr lang="cs-CZ" b="1" dirty="0" err="1" smtClean="0"/>
              <a:t>unsigned</a:t>
            </a:r>
            <a:r>
              <a:rPr lang="en-US" b="1" dirty="0" smtClean="0"/>
              <a:t> </a:t>
            </a:r>
            <a:r>
              <a:rPr lang="en-US" b="1" dirty="0" err="1"/>
              <a:t>num</a:t>
            </a:r>
            <a:r>
              <a:rPr lang="en-US" b="1" dirty="0" smtClean="0"/>
              <a:t>)</a:t>
            </a:r>
            <a:r>
              <a:rPr lang="cs-CZ" b="1" dirty="0" smtClean="0"/>
              <a:t> </a:t>
            </a:r>
            <a:r>
              <a:rPr lang="en-US" b="1" dirty="0" smtClean="0"/>
              <a:t>{</a:t>
            </a:r>
            <a:endParaRPr lang="en-US" b="1" dirty="0"/>
          </a:p>
          <a:p>
            <a:pPr>
              <a:lnSpc>
                <a:spcPct val="94000"/>
              </a:lnSpc>
            </a:pPr>
            <a:r>
              <a:rPr lang="cs-CZ" b="1" dirty="0" smtClean="0"/>
              <a:t>	</a:t>
            </a:r>
            <a:r>
              <a:rPr lang="en-US" b="1" dirty="0" smtClean="0"/>
              <a:t>return </a:t>
            </a:r>
            <a:r>
              <a:rPr lang="en-US" b="1" dirty="0" err="1"/>
              <a:t>num</a:t>
            </a:r>
            <a:r>
              <a:rPr lang="en-US" b="1" dirty="0"/>
              <a:t> ^ (</a:t>
            </a:r>
            <a:r>
              <a:rPr lang="en-US" b="1" dirty="0" err="1"/>
              <a:t>num</a:t>
            </a:r>
            <a:r>
              <a:rPr lang="en-US" b="1" dirty="0"/>
              <a:t> &gt;&gt; 1);</a:t>
            </a:r>
          </a:p>
          <a:p>
            <a:pPr>
              <a:lnSpc>
                <a:spcPct val="94000"/>
              </a:lnSpc>
            </a:pPr>
            <a:r>
              <a:rPr lang="en-US" b="1" dirty="0" smtClean="0"/>
              <a:t>}</a:t>
            </a:r>
            <a:endParaRPr lang="cs-CZ" b="1" dirty="0" smtClean="0"/>
          </a:p>
          <a:p>
            <a:pPr>
              <a:lnSpc>
                <a:spcPct val="94000"/>
              </a:lnSpc>
            </a:pPr>
            <a:endParaRPr lang="cs-CZ" sz="1700" b="1" dirty="0" smtClean="0"/>
          </a:p>
          <a:p>
            <a:pPr>
              <a:lnSpc>
                <a:spcPct val="94000"/>
              </a:lnSpc>
            </a:pPr>
            <a:r>
              <a:rPr lang="cs-CZ" b="1" dirty="0" err="1" smtClean="0"/>
              <a:t>unsigned</a:t>
            </a:r>
            <a:r>
              <a:rPr lang="cs-CZ" b="1" dirty="0" smtClean="0"/>
              <a:t> </a:t>
            </a:r>
            <a:r>
              <a:rPr lang="cs-CZ" b="1" dirty="0" err="1" smtClean="0"/>
              <a:t>grayToBinary</a:t>
            </a:r>
            <a:r>
              <a:rPr lang="cs-CZ" b="1" dirty="0" smtClean="0"/>
              <a:t>(</a:t>
            </a:r>
            <a:r>
              <a:rPr lang="cs-CZ" b="1" dirty="0" err="1" smtClean="0"/>
              <a:t>unsigned</a:t>
            </a:r>
            <a:r>
              <a:rPr lang="cs-CZ" b="1" dirty="0" smtClean="0"/>
              <a:t> </a:t>
            </a:r>
            <a:r>
              <a:rPr lang="cs-CZ" b="1" dirty="0" err="1"/>
              <a:t>num</a:t>
            </a:r>
            <a:r>
              <a:rPr lang="cs-CZ" b="1" dirty="0" smtClean="0"/>
              <a:t>) {</a:t>
            </a:r>
            <a:endParaRPr lang="cs-CZ" b="1" dirty="0"/>
          </a:p>
          <a:p>
            <a:pPr>
              <a:lnSpc>
                <a:spcPct val="94000"/>
              </a:lnSpc>
            </a:pPr>
            <a:r>
              <a:rPr lang="cs-CZ" b="1" dirty="0" smtClean="0"/>
              <a:t>	</a:t>
            </a:r>
            <a:r>
              <a:rPr lang="cs-CZ" b="1" dirty="0" err="1" smtClean="0"/>
              <a:t>unsigned</a:t>
            </a:r>
            <a:r>
              <a:rPr lang="cs-CZ" b="1" dirty="0" smtClean="0"/>
              <a:t> </a:t>
            </a:r>
            <a:r>
              <a:rPr lang="cs-CZ" b="1" dirty="0" err="1"/>
              <a:t>mask</a:t>
            </a:r>
            <a:r>
              <a:rPr lang="cs-CZ" b="1" dirty="0"/>
              <a:t>;</a:t>
            </a:r>
          </a:p>
          <a:p>
            <a:pPr>
              <a:lnSpc>
                <a:spcPct val="94000"/>
              </a:lnSpc>
            </a:pPr>
            <a:r>
              <a:rPr lang="cs-CZ" b="1" dirty="0" smtClean="0"/>
              <a:t>	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/>
              <a:t>(</a:t>
            </a:r>
            <a:r>
              <a:rPr lang="cs-CZ" b="1" dirty="0" err="1"/>
              <a:t>mask</a:t>
            </a:r>
            <a:r>
              <a:rPr lang="cs-CZ" b="1" dirty="0"/>
              <a:t> = </a:t>
            </a:r>
            <a:r>
              <a:rPr lang="cs-CZ" b="1" dirty="0" err="1" smtClean="0"/>
              <a:t>num</a:t>
            </a:r>
            <a:r>
              <a:rPr lang="cs-CZ" b="1" dirty="0" smtClean="0"/>
              <a:t>&gt;&gt;1</a:t>
            </a:r>
            <a:r>
              <a:rPr lang="cs-CZ" b="1" dirty="0"/>
              <a:t>; </a:t>
            </a:r>
            <a:r>
              <a:rPr lang="cs-CZ" b="1" dirty="0" err="1" smtClean="0"/>
              <a:t>mask</a:t>
            </a:r>
            <a:r>
              <a:rPr lang="cs-CZ" b="1" dirty="0" smtClean="0"/>
              <a:t>; </a:t>
            </a:r>
            <a:r>
              <a:rPr lang="cs-CZ" b="1" dirty="0" err="1"/>
              <a:t>mask</a:t>
            </a:r>
            <a:r>
              <a:rPr lang="cs-CZ" b="1" dirty="0"/>
              <a:t> = </a:t>
            </a:r>
            <a:r>
              <a:rPr lang="cs-CZ" b="1" dirty="0" err="1" smtClean="0"/>
              <a:t>mask</a:t>
            </a:r>
            <a:r>
              <a:rPr lang="cs-CZ" b="1" dirty="0" smtClean="0"/>
              <a:t>&gt;&gt;1)</a:t>
            </a:r>
            <a:endParaRPr lang="cs-CZ" b="1" dirty="0"/>
          </a:p>
          <a:p>
            <a:pPr>
              <a:lnSpc>
                <a:spcPct val="94000"/>
              </a:lnSpc>
            </a:pPr>
            <a:r>
              <a:rPr lang="cs-CZ" b="1" dirty="0" smtClean="0"/>
              <a:t>		</a:t>
            </a:r>
            <a:r>
              <a:rPr lang="cs-CZ" b="1" dirty="0" err="1" smtClean="0"/>
              <a:t>num</a:t>
            </a:r>
            <a:r>
              <a:rPr lang="cs-CZ" b="1" dirty="0" smtClean="0"/>
              <a:t> </a:t>
            </a:r>
            <a:r>
              <a:rPr lang="cs-CZ" b="1" dirty="0"/>
              <a:t>= </a:t>
            </a:r>
            <a:r>
              <a:rPr lang="cs-CZ" b="1" dirty="0" err="1"/>
              <a:t>num</a:t>
            </a:r>
            <a:r>
              <a:rPr lang="cs-CZ" b="1" dirty="0"/>
              <a:t> ^ </a:t>
            </a:r>
            <a:r>
              <a:rPr lang="cs-CZ" b="1" dirty="0" err="1"/>
              <a:t>mask</a:t>
            </a:r>
            <a:r>
              <a:rPr lang="cs-CZ" b="1" dirty="0"/>
              <a:t>;</a:t>
            </a:r>
          </a:p>
          <a:p>
            <a:pPr>
              <a:lnSpc>
                <a:spcPct val="94000"/>
              </a:lnSpc>
            </a:pPr>
            <a:r>
              <a:rPr lang="cs-CZ" b="1" dirty="0" smtClean="0"/>
              <a:t>	return </a:t>
            </a:r>
            <a:r>
              <a:rPr lang="cs-CZ" b="1" dirty="0" err="1"/>
              <a:t>num</a:t>
            </a:r>
            <a:r>
              <a:rPr lang="cs-CZ" b="1" dirty="0"/>
              <a:t>;</a:t>
            </a:r>
          </a:p>
          <a:p>
            <a:pPr>
              <a:lnSpc>
                <a:spcPct val="94000"/>
              </a:lnSpc>
            </a:pPr>
            <a:r>
              <a:rPr lang="cs-CZ" b="1" dirty="0" smtClean="0"/>
              <a:t>}</a:t>
            </a:r>
          </a:p>
          <a:p>
            <a:pPr>
              <a:lnSpc>
                <a:spcPct val="94000"/>
              </a:lnSpc>
            </a:pPr>
            <a:endParaRPr lang="cs-CZ" sz="1700" b="1" dirty="0"/>
          </a:p>
          <a:p>
            <a:pPr>
              <a:lnSpc>
                <a:spcPct val="94000"/>
              </a:lnSpc>
            </a:pPr>
            <a:r>
              <a:rPr lang="cs-CZ" b="1" dirty="0" err="1" smtClean="0"/>
              <a:t>unsigned</a:t>
            </a:r>
            <a:r>
              <a:rPr lang="pt-BR" b="1" dirty="0" smtClean="0"/>
              <a:t> grayToBinary32(</a:t>
            </a:r>
            <a:r>
              <a:rPr lang="cs-CZ" b="1" dirty="0" err="1" smtClean="0"/>
              <a:t>unsigned</a:t>
            </a:r>
            <a:r>
              <a:rPr lang="pt-BR" b="1" dirty="0" smtClean="0"/>
              <a:t> </a:t>
            </a:r>
            <a:r>
              <a:rPr lang="pt-BR" b="1" dirty="0"/>
              <a:t>num</a:t>
            </a:r>
            <a:r>
              <a:rPr lang="pt-BR" b="1" dirty="0" smtClean="0"/>
              <a:t>)</a:t>
            </a:r>
            <a:r>
              <a:rPr lang="cs-CZ" b="1" dirty="0" smtClean="0"/>
              <a:t> </a:t>
            </a:r>
            <a:r>
              <a:rPr lang="pt-BR" b="1" dirty="0" smtClean="0"/>
              <a:t>{</a:t>
            </a:r>
            <a:endParaRPr lang="pt-BR" b="1" dirty="0"/>
          </a:p>
          <a:p>
            <a:pPr>
              <a:lnSpc>
                <a:spcPct val="94000"/>
              </a:lnSpc>
            </a:pPr>
            <a:r>
              <a:rPr lang="pt-BR" sz="2900" b="1" dirty="0"/>
              <a:t>    num = num ^ (num &gt;&gt; 16</a:t>
            </a:r>
            <a:r>
              <a:rPr lang="pt-BR" sz="2900" b="1" dirty="0" smtClean="0"/>
              <a:t>);</a:t>
            </a:r>
          </a:p>
          <a:p>
            <a:pPr>
              <a:lnSpc>
                <a:spcPct val="94000"/>
              </a:lnSpc>
            </a:pPr>
            <a:r>
              <a:rPr lang="pt-BR" sz="2900" b="1" dirty="0" smtClean="0"/>
              <a:t>    num = num ^ (num &gt;&gt; 8);</a:t>
            </a:r>
          </a:p>
          <a:p>
            <a:pPr>
              <a:lnSpc>
                <a:spcPct val="94000"/>
              </a:lnSpc>
            </a:pPr>
            <a:r>
              <a:rPr lang="pt-BR" sz="2900" b="1" dirty="0" smtClean="0"/>
              <a:t>    </a:t>
            </a:r>
            <a:r>
              <a:rPr lang="pt-BR" sz="2900" b="1" dirty="0"/>
              <a:t>num = num ^ (num &gt;&gt; 4);</a:t>
            </a:r>
          </a:p>
          <a:p>
            <a:pPr>
              <a:lnSpc>
                <a:spcPct val="94000"/>
              </a:lnSpc>
            </a:pPr>
            <a:r>
              <a:rPr lang="pt-BR" sz="2900" b="1" dirty="0"/>
              <a:t>    num = num ^ (num &gt;&gt; 2);</a:t>
            </a:r>
          </a:p>
          <a:p>
            <a:pPr>
              <a:lnSpc>
                <a:spcPct val="94000"/>
              </a:lnSpc>
            </a:pPr>
            <a:r>
              <a:rPr lang="pt-BR" sz="2900" b="1" dirty="0"/>
              <a:t>    </a:t>
            </a:r>
            <a:r>
              <a:rPr lang="cs-CZ" sz="2900" b="1" dirty="0" smtClean="0"/>
              <a:t>return </a:t>
            </a:r>
            <a:r>
              <a:rPr lang="pt-BR" sz="2900" b="1" dirty="0" smtClean="0"/>
              <a:t>num </a:t>
            </a:r>
            <a:r>
              <a:rPr lang="pt-BR" sz="2900" b="1" dirty="0"/>
              <a:t>^ (num &gt;&gt; 1);</a:t>
            </a:r>
          </a:p>
          <a:p>
            <a:pPr>
              <a:lnSpc>
                <a:spcPct val="94000"/>
              </a:lnSpc>
            </a:pPr>
            <a:r>
              <a:rPr lang="pt-BR" b="1" dirty="0" smtClean="0"/>
              <a:t>}</a:t>
            </a:r>
            <a:endParaRPr lang="cs-CZ" b="1" dirty="0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8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Rekurzivní struktury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830387"/>
          </a:xfrm>
        </p:spPr>
        <p:txBody>
          <a:bodyPr/>
          <a:lstStyle/>
          <a:p>
            <a:pPr>
              <a:defRPr/>
            </a:pPr>
            <a:r>
              <a:rPr lang="cs-CZ" dirty="0"/>
              <a:t>Kořenové stromy</a:t>
            </a:r>
          </a:p>
          <a:p>
            <a:pPr>
              <a:defRPr/>
            </a:pPr>
            <a:r>
              <a:rPr lang="cs-CZ" dirty="0"/>
              <a:t>XML soubory</a:t>
            </a:r>
          </a:p>
          <a:p>
            <a:pPr>
              <a:defRPr/>
            </a:pPr>
            <a:r>
              <a:rPr lang="cs-CZ" dirty="0"/>
              <a:t>Adresáře na disku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457200" y="3581400"/>
            <a:ext cx="8305800" cy="25146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b="1" dirty="0" err="1" smtClean="0"/>
              <a:t>void</a:t>
            </a:r>
            <a:r>
              <a:rPr lang="cs-CZ" b="1" dirty="0" smtClean="0"/>
              <a:t> </a:t>
            </a:r>
            <a:r>
              <a:rPr lang="cs-CZ" b="1" dirty="0"/>
              <a:t>traverse(</a:t>
            </a:r>
            <a:r>
              <a:rPr lang="cs-CZ" b="1" dirty="0" err="1"/>
              <a:t>File</a:t>
            </a:r>
            <a:r>
              <a:rPr lang="cs-CZ" b="1" dirty="0"/>
              <a:t> f) {</a:t>
            </a:r>
          </a:p>
          <a:p>
            <a:pPr>
              <a:defRPr/>
            </a:pPr>
            <a:r>
              <a:rPr lang="cs-CZ" b="1" dirty="0"/>
              <a:t>	</a:t>
            </a:r>
            <a:r>
              <a:rPr lang="cs-CZ" b="1" dirty="0" err="1"/>
              <a:t>System.out.println</a:t>
            </a:r>
            <a:r>
              <a:rPr lang="cs-CZ" b="1" dirty="0"/>
              <a:t>(f</a:t>
            </a:r>
            <a:r>
              <a:rPr lang="cs-CZ" b="1" dirty="0" smtClean="0"/>
              <a:t>); </a:t>
            </a:r>
            <a:r>
              <a:rPr lang="en-US" dirty="0" smtClean="0"/>
              <a:t>// or do anything else</a:t>
            </a:r>
            <a:endParaRPr lang="cs-CZ" dirty="0"/>
          </a:p>
          <a:p>
            <a:pPr>
              <a:defRPr/>
            </a:pPr>
            <a:r>
              <a:rPr lang="cs-CZ" b="1" dirty="0"/>
              <a:t>	</a:t>
            </a:r>
            <a:r>
              <a:rPr lang="cs-CZ" b="1" dirty="0" err="1"/>
              <a:t>if</a:t>
            </a:r>
            <a:r>
              <a:rPr lang="cs-CZ" b="1" dirty="0"/>
              <a:t> (</a:t>
            </a:r>
            <a:r>
              <a:rPr lang="cs-CZ" b="1" dirty="0" err="1"/>
              <a:t>f.isDirectory</a:t>
            </a:r>
            <a:r>
              <a:rPr lang="cs-CZ" b="1" dirty="0"/>
              <a:t>()) {</a:t>
            </a:r>
          </a:p>
          <a:p>
            <a:pPr>
              <a:defRPr/>
            </a:pPr>
            <a:r>
              <a:rPr lang="cs-CZ" b="1" dirty="0"/>
              <a:t>		</a:t>
            </a:r>
            <a:r>
              <a:rPr lang="cs-CZ" b="1" dirty="0" err="1"/>
              <a:t>for</a:t>
            </a:r>
            <a:r>
              <a:rPr lang="cs-CZ" b="1" dirty="0"/>
              <a:t> (</a:t>
            </a:r>
            <a:r>
              <a:rPr lang="cs-CZ" b="1" dirty="0" err="1"/>
              <a:t>String</a:t>
            </a:r>
            <a:r>
              <a:rPr lang="cs-CZ" b="1" dirty="0"/>
              <a:t> </a:t>
            </a:r>
            <a:r>
              <a:rPr lang="cs-CZ" b="1" dirty="0" err="1"/>
              <a:t>name</a:t>
            </a:r>
            <a:r>
              <a:rPr lang="cs-CZ" b="1" dirty="0"/>
              <a:t> : </a:t>
            </a:r>
            <a:r>
              <a:rPr lang="cs-CZ" b="1" dirty="0" err="1"/>
              <a:t>f.list</a:t>
            </a:r>
            <a:r>
              <a:rPr lang="cs-CZ" b="1" dirty="0"/>
              <a:t>())</a:t>
            </a:r>
          </a:p>
          <a:p>
            <a:pPr>
              <a:defRPr/>
            </a:pPr>
            <a:r>
              <a:rPr lang="cs-CZ" b="1" dirty="0"/>
              <a:t>			traverse(</a:t>
            </a:r>
            <a:r>
              <a:rPr lang="cs-CZ" b="1" dirty="0" err="1"/>
              <a:t>new</a:t>
            </a:r>
            <a:r>
              <a:rPr lang="cs-CZ" b="1" dirty="0"/>
              <a:t> </a:t>
            </a:r>
            <a:r>
              <a:rPr lang="cs-CZ" b="1" dirty="0" err="1"/>
              <a:t>File</a:t>
            </a:r>
            <a:r>
              <a:rPr lang="cs-CZ" b="1" dirty="0"/>
              <a:t>(f, </a:t>
            </a:r>
            <a:r>
              <a:rPr lang="cs-CZ" b="1" dirty="0" err="1"/>
              <a:t>name</a:t>
            </a:r>
            <a:r>
              <a:rPr lang="cs-CZ" b="1" dirty="0"/>
              <a:t>));</a:t>
            </a:r>
          </a:p>
          <a:p>
            <a:pPr>
              <a:defRPr/>
            </a:pPr>
            <a:r>
              <a:rPr lang="cs-CZ" b="1" dirty="0"/>
              <a:t>	}</a:t>
            </a:r>
          </a:p>
          <a:p>
            <a:pPr>
              <a:defRPr/>
            </a:pPr>
            <a:r>
              <a:rPr lang="cs-CZ" b="1" dirty="0" smtClean="0"/>
              <a:t>}</a:t>
            </a:r>
            <a:endParaRPr lang="cs-CZ" b="1" dirty="0"/>
          </a:p>
          <a:p>
            <a:pPr>
              <a:defRPr/>
            </a:pPr>
            <a:endParaRPr lang="cs-CZ" b="1" dirty="0" smtClean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18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Rekurzivní struktury I</a:t>
            </a:r>
            <a:r>
              <a:rPr lang="en-US" dirty="0" smtClean="0"/>
              <a:t>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763587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Vyhodnocování výrazů (priority, závorky)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457200" y="2362200"/>
            <a:ext cx="8305800" cy="3733800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cs-CZ" b="1" dirty="0" err="1" smtClean="0"/>
              <a:t>char</a:t>
            </a:r>
            <a:r>
              <a:rPr lang="cs-CZ" b="1" dirty="0" smtClean="0"/>
              <a:t> </a:t>
            </a:r>
            <a:r>
              <a:rPr lang="cs-CZ" b="1" dirty="0" err="1"/>
              <a:t>next</a:t>
            </a:r>
            <a:r>
              <a:rPr lang="cs-CZ" b="1" dirty="0"/>
              <a:t>() {</a:t>
            </a:r>
          </a:p>
          <a:p>
            <a:pPr>
              <a:defRPr/>
            </a:pPr>
            <a:r>
              <a:rPr lang="cs-CZ" b="1" dirty="0"/>
              <a:t>	</a:t>
            </a:r>
            <a:r>
              <a:rPr lang="cs-CZ" b="1" dirty="0" err="1"/>
              <a:t>while</a:t>
            </a:r>
            <a:r>
              <a:rPr lang="cs-CZ" b="1" dirty="0"/>
              <a:t> (</a:t>
            </a:r>
            <a:r>
              <a:rPr lang="cs-CZ" b="1" dirty="0" err="1"/>
              <a:t>pos</a:t>
            </a:r>
            <a:r>
              <a:rPr lang="cs-CZ" b="1" dirty="0"/>
              <a:t> &lt; </a:t>
            </a:r>
            <a:r>
              <a:rPr lang="cs-CZ" b="1" dirty="0" err="1"/>
              <a:t>str.length</a:t>
            </a:r>
            <a:r>
              <a:rPr lang="cs-CZ" b="1" dirty="0"/>
              <a:t> </a:t>
            </a:r>
            <a:r>
              <a:rPr lang="cs-CZ" b="1" dirty="0" smtClean="0"/>
              <a:t>&amp;&amp;</a:t>
            </a:r>
            <a:br>
              <a:rPr lang="cs-CZ" b="1" dirty="0" smtClean="0"/>
            </a:br>
            <a:r>
              <a:rPr lang="cs-CZ" b="1" dirty="0" smtClean="0"/>
              <a:t>		</a:t>
            </a:r>
            <a:r>
              <a:rPr lang="cs-CZ" b="1" dirty="0" err="1" smtClean="0"/>
              <a:t>Character.isWhitespace</a:t>
            </a:r>
            <a:r>
              <a:rPr lang="cs-CZ" b="1" dirty="0" smtClean="0"/>
              <a:t>(</a:t>
            </a:r>
            <a:r>
              <a:rPr lang="cs-CZ" b="1" dirty="0" err="1" smtClean="0"/>
              <a:t>str</a:t>
            </a:r>
            <a:r>
              <a:rPr lang="cs-CZ" b="1" dirty="0" smtClean="0"/>
              <a:t>[</a:t>
            </a:r>
            <a:r>
              <a:rPr lang="cs-CZ" b="1" dirty="0" err="1" smtClean="0"/>
              <a:t>pos</a:t>
            </a:r>
            <a:r>
              <a:rPr lang="cs-CZ" b="1" dirty="0"/>
              <a:t>])) ++</a:t>
            </a:r>
            <a:r>
              <a:rPr lang="cs-CZ" b="1" dirty="0" err="1"/>
              <a:t>pos</a:t>
            </a:r>
            <a:r>
              <a:rPr lang="cs-CZ" b="1" dirty="0"/>
              <a:t>;</a:t>
            </a:r>
          </a:p>
          <a:p>
            <a:pPr>
              <a:defRPr/>
            </a:pPr>
            <a:r>
              <a:rPr lang="cs-CZ" b="1" dirty="0"/>
              <a:t>	return (</a:t>
            </a:r>
            <a:r>
              <a:rPr lang="cs-CZ" b="1" dirty="0" err="1"/>
              <a:t>pos</a:t>
            </a:r>
            <a:r>
              <a:rPr lang="cs-CZ" b="1" dirty="0"/>
              <a:t> &lt; </a:t>
            </a:r>
            <a:r>
              <a:rPr lang="cs-CZ" b="1" dirty="0" err="1"/>
              <a:t>str.length</a:t>
            </a:r>
            <a:r>
              <a:rPr lang="cs-CZ" b="1" dirty="0"/>
              <a:t>) ? </a:t>
            </a:r>
            <a:r>
              <a:rPr lang="cs-CZ" b="1" dirty="0" err="1"/>
              <a:t>str</a:t>
            </a:r>
            <a:r>
              <a:rPr lang="cs-CZ" b="1" dirty="0"/>
              <a:t>[</a:t>
            </a:r>
            <a:r>
              <a:rPr lang="cs-CZ" b="1" dirty="0" err="1"/>
              <a:t>pos</a:t>
            </a:r>
            <a:r>
              <a:rPr lang="cs-CZ" b="1" dirty="0"/>
              <a:t>] : 0;</a:t>
            </a:r>
          </a:p>
          <a:p>
            <a:pPr>
              <a:defRPr/>
            </a:pPr>
            <a:r>
              <a:rPr lang="cs-CZ" b="1" dirty="0" smtClean="0"/>
              <a:t>}</a:t>
            </a: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 err="1" smtClean="0"/>
              <a:t>char</a:t>
            </a:r>
            <a:r>
              <a:rPr lang="cs-CZ" b="1" dirty="0" smtClean="0"/>
              <a:t> </a:t>
            </a:r>
            <a:r>
              <a:rPr lang="cs-CZ" b="1" dirty="0" err="1"/>
              <a:t>move</a:t>
            </a:r>
            <a:r>
              <a:rPr lang="cs-CZ" b="1" dirty="0"/>
              <a:t>() {</a:t>
            </a:r>
          </a:p>
          <a:p>
            <a:pPr>
              <a:defRPr/>
            </a:pPr>
            <a:r>
              <a:rPr lang="cs-CZ" b="1" dirty="0"/>
              <a:t>	</a:t>
            </a:r>
            <a:r>
              <a:rPr lang="cs-CZ" b="1" dirty="0" err="1"/>
              <a:t>char</a:t>
            </a:r>
            <a:r>
              <a:rPr lang="cs-CZ" b="1" dirty="0"/>
              <a:t> ch = </a:t>
            </a:r>
            <a:r>
              <a:rPr lang="cs-CZ" b="1" dirty="0" err="1"/>
              <a:t>next</a:t>
            </a:r>
            <a:r>
              <a:rPr lang="cs-CZ" b="1" dirty="0"/>
              <a:t>();</a:t>
            </a:r>
          </a:p>
          <a:p>
            <a:pPr>
              <a:defRPr/>
            </a:pPr>
            <a:r>
              <a:rPr lang="cs-CZ" b="1" dirty="0"/>
              <a:t>	++</a:t>
            </a:r>
            <a:r>
              <a:rPr lang="cs-CZ" b="1" dirty="0" err="1"/>
              <a:t>pos</a:t>
            </a:r>
            <a:r>
              <a:rPr lang="cs-CZ" b="1" dirty="0"/>
              <a:t>;</a:t>
            </a:r>
          </a:p>
          <a:p>
            <a:pPr>
              <a:defRPr/>
            </a:pPr>
            <a:r>
              <a:rPr lang="cs-CZ" b="1" dirty="0"/>
              <a:t>	return ch;</a:t>
            </a:r>
          </a:p>
          <a:p>
            <a:pPr>
              <a:defRPr/>
            </a:pPr>
            <a:r>
              <a:rPr lang="cs-CZ" b="1" dirty="0" smtClean="0"/>
              <a:t>}</a:t>
            </a:r>
            <a:endParaRPr lang="cs-CZ" b="1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10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Rekurzivní struktury II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57200" y="1447800"/>
            <a:ext cx="8305800" cy="4572000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/>
              <a:t>expression() {</a:t>
            </a:r>
          </a:p>
          <a:p>
            <a:r>
              <a:rPr lang="en-US" b="1" dirty="0"/>
              <a:t>	</a:t>
            </a:r>
            <a:r>
              <a:rPr lang="en-US" b="1" dirty="0" err="1"/>
              <a:t>int</a:t>
            </a:r>
            <a:r>
              <a:rPr lang="en-US" b="1" dirty="0"/>
              <a:t> x = term();</a:t>
            </a:r>
          </a:p>
          <a:p>
            <a:r>
              <a:rPr lang="en-US" b="1" dirty="0"/>
              <a:t>	while (next() == '+' || next() == '-')</a:t>
            </a:r>
          </a:p>
          <a:p>
            <a:r>
              <a:rPr lang="en-US" b="1" dirty="0"/>
              <a:t>		if (move() == '+') x += term(); else x -= term();</a:t>
            </a:r>
          </a:p>
          <a:p>
            <a:r>
              <a:rPr lang="en-US" b="1" dirty="0"/>
              <a:t>	return x;</a:t>
            </a:r>
          </a:p>
          <a:p>
            <a:r>
              <a:rPr lang="en-US" b="1" dirty="0" smtClean="0"/>
              <a:t>}</a:t>
            </a:r>
            <a:endParaRPr lang="cs-CZ" b="1" dirty="0" smtClean="0"/>
          </a:p>
          <a:p>
            <a:endParaRPr lang="en-US" sz="1500" b="1" dirty="0"/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/>
              <a:t>term() {</a:t>
            </a:r>
          </a:p>
          <a:p>
            <a:r>
              <a:rPr lang="en-US" b="1" dirty="0"/>
              <a:t>	</a:t>
            </a:r>
            <a:r>
              <a:rPr lang="en-US" b="1" dirty="0" err="1"/>
              <a:t>int</a:t>
            </a:r>
            <a:r>
              <a:rPr lang="en-US" b="1" dirty="0"/>
              <a:t> x = factor();</a:t>
            </a:r>
          </a:p>
          <a:p>
            <a:r>
              <a:rPr lang="en-US" b="1" dirty="0"/>
              <a:t>	while (next() == '*' || next() == '/')</a:t>
            </a:r>
          </a:p>
          <a:p>
            <a:r>
              <a:rPr lang="en-US" b="1" dirty="0"/>
              <a:t>		if (move() == '*') x *= factor(); else x /= factor();</a:t>
            </a:r>
          </a:p>
          <a:p>
            <a:r>
              <a:rPr lang="en-US" b="1" dirty="0"/>
              <a:t>	return x;</a:t>
            </a:r>
          </a:p>
          <a:p>
            <a:r>
              <a:rPr lang="en-US" b="1" dirty="0" smtClean="0"/>
              <a:t>}</a:t>
            </a:r>
            <a:endParaRPr lang="cs-CZ" b="1" dirty="0" smtClean="0"/>
          </a:p>
          <a:p>
            <a:endParaRPr lang="en-US" sz="1500" b="1" dirty="0"/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/>
              <a:t>factor() {</a:t>
            </a:r>
          </a:p>
          <a:p>
            <a:r>
              <a:rPr lang="en-US" b="1" dirty="0"/>
              <a:t>	</a:t>
            </a:r>
            <a:r>
              <a:rPr lang="en-US" b="1" dirty="0" err="1"/>
              <a:t>int</a:t>
            </a:r>
            <a:r>
              <a:rPr lang="en-US" b="1" dirty="0"/>
              <a:t> x = 0;</a:t>
            </a:r>
          </a:p>
          <a:p>
            <a:r>
              <a:rPr lang="en-US" b="1" dirty="0"/>
              <a:t>	if (next() == </a:t>
            </a:r>
            <a:r>
              <a:rPr lang="en-US" b="1" dirty="0" smtClean="0"/>
              <a:t>'(')</a:t>
            </a:r>
            <a:r>
              <a:rPr lang="cs-CZ" b="1" dirty="0"/>
              <a:t> </a:t>
            </a:r>
            <a:r>
              <a:rPr lang="en-US" b="1" dirty="0" smtClean="0"/>
              <a:t>{</a:t>
            </a:r>
            <a:r>
              <a:rPr lang="cs-CZ" b="1" dirty="0" smtClean="0"/>
              <a:t> </a:t>
            </a:r>
            <a:r>
              <a:rPr lang="en-US" b="1" dirty="0" smtClean="0"/>
              <a:t>move</a:t>
            </a:r>
            <a:r>
              <a:rPr lang="en-US" b="1" dirty="0"/>
              <a:t>(); x = expression(); </a:t>
            </a:r>
            <a:r>
              <a:rPr lang="en-US" b="1" dirty="0" smtClean="0"/>
              <a:t>move(); </a:t>
            </a:r>
            <a:r>
              <a:rPr lang="en-US" b="1" dirty="0"/>
              <a:t>return x; </a:t>
            </a:r>
            <a:r>
              <a:rPr lang="en-US" b="1" dirty="0" smtClean="0"/>
              <a:t>}</a:t>
            </a:r>
            <a:endParaRPr lang="en-US" b="1" dirty="0"/>
          </a:p>
          <a:p>
            <a:r>
              <a:rPr lang="en-US" b="1" dirty="0"/>
              <a:t>	while (</a:t>
            </a:r>
            <a:r>
              <a:rPr lang="en-US" b="1" dirty="0" err="1"/>
              <a:t>Character.isDigit</a:t>
            </a:r>
            <a:r>
              <a:rPr lang="en-US" b="1" dirty="0"/>
              <a:t>(next())) </a:t>
            </a:r>
            <a:r>
              <a:rPr lang="en-US" b="1" dirty="0" smtClean="0"/>
              <a:t>{</a:t>
            </a:r>
            <a:r>
              <a:rPr lang="cs-CZ" b="1" dirty="0" smtClean="0"/>
              <a:t> </a:t>
            </a:r>
            <a:r>
              <a:rPr lang="en-US" b="1" dirty="0" smtClean="0"/>
              <a:t>x </a:t>
            </a:r>
            <a:r>
              <a:rPr lang="en-US" b="1" dirty="0"/>
              <a:t>= x * 10 + (move() - '0</a:t>
            </a:r>
            <a:r>
              <a:rPr lang="en-US" b="1" dirty="0" smtClean="0"/>
              <a:t>');</a:t>
            </a:r>
            <a:r>
              <a:rPr lang="cs-CZ" b="1" dirty="0" smtClean="0"/>
              <a:t> </a:t>
            </a:r>
            <a:r>
              <a:rPr lang="en-US" b="1" dirty="0" smtClean="0"/>
              <a:t>}</a:t>
            </a:r>
            <a:endParaRPr lang="en-US" b="1" dirty="0"/>
          </a:p>
          <a:p>
            <a:r>
              <a:rPr lang="en-US" b="1" dirty="0"/>
              <a:t>	return x;</a:t>
            </a:r>
          </a:p>
          <a:p>
            <a:r>
              <a:rPr lang="en-US" b="1" dirty="0" smtClean="0"/>
              <a:t>}</a:t>
            </a:r>
            <a:endParaRPr lang="en-US" b="1" dirty="0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Rekurze – na co dát pozor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Ukončovací podmínka</a:t>
            </a:r>
          </a:p>
          <a:p>
            <a:pPr lvl="1">
              <a:defRPr/>
            </a:pPr>
            <a:r>
              <a:rPr lang="cs-CZ" dirty="0" smtClean="0"/>
              <a:t>MUSÍ být vždy přítomna</a:t>
            </a:r>
          </a:p>
          <a:p>
            <a:pPr lvl="2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Místo na systémovém zásobníku</a:t>
            </a:r>
          </a:p>
          <a:p>
            <a:pPr lvl="1">
              <a:defRPr/>
            </a:pPr>
            <a:r>
              <a:rPr lang="cs-CZ" dirty="0" smtClean="0"/>
              <a:t>Je omezené, musíme s tím počítat</a:t>
            </a:r>
          </a:p>
          <a:p>
            <a:pPr lvl="2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Časová složitost!</a:t>
            </a:r>
          </a:p>
          <a:p>
            <a:pPr lvl="1">
              <a:defRPr/>
            </a:pPr>
            <a:r>
              <a:rPr lang="cs-CZ" dirty="0" smtClean="0"/>
              <a:t>Někdy nesnadné určit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Rekurze – operační složitost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Lineární</a:t>
            </a:r>
          </a:p>
          <a:p>
            <a:pPr lvl="1">
              <a:defRPr/>
            </a:pPr>
            <a:r>
              <a:rPr lang="cs-CZ" dirty="0" smtClean="0">
                <a:solidFill>
                  <a:srgbClr val="00FFFF"/>
                </a:solidFill>
              </a:rPr>
              <a:t>O(h)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cs-CZ" dirty="0" smtClean="0"/>
              <a:t>Stromová (</a:t>
            </a:r>
            <a:r>
              <a:rPr lang="cs-CZ" dirty="0" smtClean="0">
                <a:solidFill>
                  <a:srgbClr val="00FFFF"/>
                </a:solidFill>
              </a:rPr>
              <a:t>k</a:t>
            </a:r>
            <a:r>
              <a:rPr lang="cs-CZ" dirty="0" smtClean="0"/>
              <a:t> volání)</a:t>
            </a:r>
          </a:p>
          <a:p>
            <a:pPr lvl="1">
              <a:defRPr/>
            </a:pPr>
            <a:r>
              <a:rPr lang="cs-CZ" dirty="0" smtClean="0">
                <a:solidFill>
                  <a:srgbClr val="00FFFF"/>
                </a:solidFill>
              </a:rPr>
              <a:t>O(k</a:t>
            </a:r>
            <a:r>
              <a:rPr lang="en-US" baseline="30000" dirty="0" smtClean="0">
                <a:solidFill>
                  <a:srgbClr val="00FFFF"/>
                </a:solidFill>
              </a:rPr>
              <a:t>h</a:t>
            </a:r>
            <a:r>
              <a:rPr lang="cs-CZ" dirty="0" smtClean="0">
                <a:solidFill>
                  <a:srgbClr val="00FFFF"/>
                </a:solidFill>
              </a:rPr>
              <a:t>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cs-CZ" dirty="0" smtClean="0"/>
              <a:t>Podrobněji viz BI-</a:t>
            </a:r>
            <a:r>
              <a:rPr lang="en-US" smtClean="0"/>
              <a:t>MA2</a:t>
            </a:r>
            <a:endParaRPr lang="cs-CZ" dirty="0" smtClean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Back-tracking</a:t>
            </a:r>
            <a:r>
              <a:rPr lang="cs-CZ" dirty="0" smtClean="0"/>
              <a:t> („hrubá síla“)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Zkoušení všech možností</a:t>
            </a:r>
          </a:p>
          <a:p>
            <a:pPr lvl="1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Obvykle rekurzivně</a:t>
            </a:r>
          </a:p>
          <a:p>
            <a:pPr lvl="1">
              <a:defRPr/>
            </a:pPr>
            <a:r>
              <a:rPr lang="cs-CZ" dirty="0" smtClean="0"/>
              <a:t>Zkus začátek jedné možnosti</a:t>
            </a:r>
          </a:p>
          <a:p>
            <a:pPr lvl="1">
              <a:defRPr/>
            </a:pPr>
            <a:r>
              <a:rPr lang="cs-CZ" dirty="0" smtClean="0"/>
              <a:t>Pokračuj rekurzivně všemi možnými způsoby</a:t>
            </a:r>
          </a:p>
          <a:p>
            <a:pPr lvl="1">
              <a:defRPr/>
            </a:pPr>
            <a:r>
              <a:rPr lang="cs-CZ" dirty="0" smtClean="0"/>
              <a:t>Vyřeš triviální případy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Příklad: </a:t>
            </a:r>
            <a:r>
              <a:rPr lang="cs-CZ" i="1" dirty="0" smtClean="0"/>
              <a:t>tahové hry</a:t>
            </a:r>
            <a:r>
              <a:rPr lang="en-US" dirty="0" smtClean="0"/>
              <a:t>, </a:t>
            </a:r>
            <a:r>
              <a:rPr lang="cs-CZ" i="1" dirty="0" smtClean="0"/>
              <a:t>anagramy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Příklad – faktoriál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00FFFF"/>
                </a:solidFill>
              </a:rPr>
              <a:t>N! = 1 . 2 . 3 . 4 . … . (N-1) . N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„Menší“ instance</a:t>
            </a:r>
          </a:p>
          <a:p>
            <a:pPr lvl="1">
              <a:defRPr/>
            </a:pPr>
            <a:r>
              <a:rPr lang="cs-CZ" dirty="0" smtClean="0">
                <a:solidFill>
                  <a:srgbClr val="00FFFF"/>
                </a:solidFill>
              </a:rPr>
              <a:t>(N-1)!</a:t>
            </a:r>
          </a:p>
          <a:p>
            <a:pPr>
              <a:defRPr/>
            </a:pPr>
            <a:r>
              <a:rPr lang="cs-CZ" dirty="0" smtClean="0"/>
              <a:t>Krok řešení</a:t>
            </a:r>
          </a:p>
          <a:p>
            <a:pPr lvl="1">
              <a:defRPr/>
            </a:pPr>
            <a:r>
              <a:rPr lang="cs-CZ" dirty="0" smtClean="0">
                <a:solidFill>
                  <a:srgbClr val="00FFFF"/>
                </a:solidFill>
              </a:rPr>
              <a:t>N! = (N-1)! . N</a:t>
            </a:r>
          </a:p>
          <a:p>
            <a:pPr>
              <a:defRPr/>
            </a:pPr>
            <a:r>
              <a:rPr lang="cs-CZ" dirty="0" smtClean="0"/>
              <a:t>Základní případ (ukončující podmínka)</a:t>
            </a:r>
          </a:p>
          <a:p>
            <a:pPr lvl="1">
              <a:defRPr/>
            </a:pPr>
            <a:r>
              <a:rPr lang="cs-CZ" dirty="0" smtClean="0">
                <a:solidFill>
                  <a:srgbClr val="00FFFF"/>
                </a:solidFill>
              </a:rPr>
              <a:t>0! = 1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Koncová rekurze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Co je koncová rekurze? </a:t>
            </a:r>
            <a:r>
              <a:rPr lang="cs-CZ" i="1" dirty="0" smtClean="0"/>
              <a:t>(</a:t>
            </a:r>
            <a:r>
              <a:rPr lang="cs-CZ" i="1" dirty="0" err="1" smtClean="0"/>
              <a:t>tail</a:t>
            </a:r>
            <a:r>
              <a:rPr lang="cs-CZ" i="1" dirty="0" smtClean="0"/>
              <a:t> </a:t>
            </a:r>
            <a:r>
              <a:rPr lang="cs-CZ" i="1" dirty="0" err="1" smtClean="0"/>
              <a:t>recursion</a:t>
            </a:r>
            <a:r>
              <a:rPr lang="cs-CZ" i="1" dirty="0" smtClean="0"/>
              <a:t>)</a:t>
            </a:r>
          </a:p>
          <a:p>
            <a:pPr lvl="1">
              <a:defRPr/>
            </a:pPr>
            <a:r>
              <a:rPr lang="cs-CZ" dirty="0" smtClean="0"/>
              <a:t>Rekurzivní volání je </a:t>
            </a:r>
            <a:r>
              <a:rPr lang="cs-CZ" u="sng" dirty="0" smtClean="0"/>
              <a:t>úplně poslední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(pak už se jen vrací výsledek)</a:t>
            </a:r>
            <a:endParaRPr lang="cs-CZ" u="sng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cs-CZ" dirty="0" smtClean="0"/>
              <a:t>Umožňuje efektivnější vykonávání</a:t>
            </a:r>
          </a:p>
          <a:p>
            <a:pPr lvl="1">
              <a:defRPr/>
            </a:pPr>
            <a:r>
              <a:rPr lang="cs-CZ" dirty="0" smtClean="0"/>
              <a:t>Nevytváří nový rámec na zásobníku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07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Koncová rekurze –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Poslední prvek spojového seznamu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Item </a:t>
            </a:r>
            <a:r>
              <a:rPr lang="en-US" dirty="0" err="1" smtClean="0"/>
              <a:t>getTail</a:t>
            </a:r>
            <a:r>
              <a:rPr lang="en-US" dirty="0" smtClean="0"/>
              <a:t>(Item head) {</a:t>
            </a:r>
          </a:p>
          <a:p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head.next</a:t>
            </a:r>
            <a:r>
              <a:rPr lang="en-US" dirty="0" smtClean="0"/>
              <a:t> == null)</a:t>
            </a:r>
          </a:p>
          <a:p>
            <a:r>
              <a:rPr lang="en-US" dirty="0"/>
              <a:t>	</a:t>
            </a:r>
            <a:r>
              <a:rPr lang="en-US" dirty="0" smtClean="0"/>
              <a:t>	return head;</a:t>
            </a:r>
          </a:p>
          <a:p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 smtClean="0"/>
              <a:t>getTail</a:t>
            </a:r>
            <a:r>
              <a:rPr lang="en-US" dirty="0" smtClean="0"/>
              <a:t>(</a:t>
            </a:r>
            <a:r>
              <a:rPr lang="en-US" dirty="0" err="1" smtClean="0"/>
              <a:t>head.next</a:t>
            </a:r>
            <a:r>
              <a:rPr lang="en-US" dirty="0" smtClean="0"/>
              <a:t>);</a:t>
            </a:r>
          </a:p>
          <a:p>
            <a:r>
              <a:rPr lang="en-US" dirty="0"/>
              <a:t>}</a:t>
            </a:r>
            <a:endParaRPr lang="cs-CZ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455613" y="6242050"/>
            <a:ext cx="2820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5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6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Koncová rekurze – faktoriál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Je rekurze u faktoriálu koncová?</a:t>
            </a:r>
          </a:p>
          <a:p>
            <a:pPr lvl="1">
              <a:defRPr/>
            </a:pPr>
            <a:r>
              <a:rPr lang="cs-CZ" dirty="0" smtClean="0">
                <a:solidFill>
                  <a:srgbClr val="FF0000"/>
                </a:solidFill>
              </a:rPr>
              <a:t>NENÍ</a:t>
            </a:r>
            <a:r>
              <a:rPr lang="cs-CZ" dirty="0" smtClean="0">
                <a:solidFill>
                  <a:srgbClr val="00FFFF"/>
                </a:solidFill>
              </a:rPr>
              <a:t>  (pak se ještě násobí) </a:t>
            </a:r>
            <a:r>
              <a:rPr lang="cs-CZ" dirty="0" smtClean="0">
                <a:solidFill>
                  <a:srgbClr val="00FFFF"/>
                </a:solidFill>
                <a:sym typeface="Wingdings" pitchFamily="2" charset="2"/>
              </a:rPr>
              <a:t> lze upravit?</a:t>
            </a:r>
            <a:endParaRPr lang="cs-CZ" dirty="0" smtClean="0">
              <a:solidFill>
                <a:srgbClr val="00FFFF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factorial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n) {</a:t>
            </a:r>
          </a:p>
          <a:p>
            <a:pPr>
              <a:defRPr/>
            </a:pPr>
            <a:r>
              <a:rPr lang="en-US" dirty="0"/>
              <a:t>		if (n &lt; 1) return </a:t>
            </a:r>
            <a:r>
              <a:rPr lang="cs-CZ" dirty="0"/>
              <a:t>1</a:t>
            </a:r>
            <a:r>
              <a:rPr lang="en-US" dirty="0"/>
              <a:t>;</a:t>
            </a:r>
          </a:p>
          <a:p>
            <a:pPr>
              <a:defRPr/>
            </a:pPr>
            <a:r>
              <a:rPr lang="en-US" dirty="0"/>
              <a:t>		return n * factorial(n-1);</a:t>
            </a:r>
          </a:p>
          <a:p>
            <a:pPr>
              <a:defRPr/>
            </a:pPr>
            <a:r>
              <a:rPr lang="en-US" dirty="0" smtClean="0"/>
              <a:t>}</a:t>
            </a:r>
            <a:endParaRPr lang="cs-CZ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455613" y="6242050"/>
            <a:ext cx="2820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5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6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86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Koncová rekurze – faktoriál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Příklad </a:t>
            </a:r>
            <a:r>
              <a:rPr lang="cs-CZ" dirty="0" smtClean="0"/>
              <a:t>převodu na koncovou rekurzi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Často je </a:t>
            </a:r>
            <a:r>
              <a:rPr lang="cs-CZ" dirty="0" smtClean="0"/>
              <a:t>třeba nový parametr („akumulátor“)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factorial</a:t>
            </a:r>
            <a:r>
              <a:rPr lang="en-US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n) {</a:t>
            </a:r>
          </a:p>
          <a:p>
            <a:pPr>
              <a:defRPr/>
            </a:pPr>
            <a:r>
              <a:rPr lang="en-US" dirty="0"/>
              <a:t>		if (n &lt; 1) return </a:t>
            </a:r>
            <a:r>
              <a:rPr lang="cs-CZ" dirty="0" smtClean="0"/>
              <a:t>a</a:t>
            </a:r>
            <a:r>
              <a:rPr lang="en-US" dirty="0" smtClean="0"/>
              <a:t>;</a:t>
            </a:r>
            <a:endParaRPr lang="en-US" dirty="0"/>
          </a:p>
          <a:p>
            <a:pPr>
              <a:defRPr/>
            </a:pPr>
            <a:r>
              <a:rPr lang="en-US" dirty="0"/>
              <a:t>		return </a:t>
            </a:r>
            <a:r>
              <a:rPr lang="en-US" dirty="0" smtClean="0"/>
              <a:t>factorial(</a:t>
            </a:r>
            <a:r>
              <a:rPr lang="cs-CZ" dirty="0" smtClean="0"/>
              <a:t>a</a:t>
            </a:r>
            <a:r>
              <a:rPr lang="en-US" dirty="0" smtClean="0"/>
              <a:t>*n, n-1</a:t>
            </a:r>
            <a:r>
              <a:rPr lang="en-US" dirty="0"/>
              <a:t>);</a:t>
            </a:r>
          </a:p>
          <a:p>
            <a:pPr>
              <a:defRPr/>
            </a:pPr>
            <a:r>
              <a:rPr lang="en-US" dirty="0" smtClean="0"/>
              <a:t>}</a:t>
            </a:r>
            <a:endParaRPr lang="cs-CZ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455613" y="6242050"/>
            <a:ext cx="2820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5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6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8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Koncová rekurze</a:t>
            </a:r>
            <a:r>
              <a:rPr lang="cs-CZ" dirty="0"/>
              <a:t> </a:t>
            </a:r>
            <a:r>
              <a:rPr lang="cs-CZ" dirty="0" smtClean="0"/>
              <a:t>– 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 lze využít koncovou rekurzi?</a:t>
            </a:r>
            <a:endParaRPr lang="cs-CZ" i="1" dirty="0" smtClean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Při volání se nemusí vytvořit nový rámec na zásobníku</a:t>
            </a:r>
          </a:p>
          <a:p>
            <a:pPr lvl="1">
              <a:defRPr/>
            </a:pPr>
            <a:r>
              <a:rPr lang="cs-CZ" dirty="0" smtClean="0"/>
              <a:t>Nahradí se současný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38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Koncová 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524000"/>
            <a:ext cx="8305800" cy="2133600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int</a:t>
            </a:r>
            <a:r>
              <a:rPr lang="cs-CZ" sz="2400" b="1" dirty="0"/>
              <a:t> </a:t>
            </a:r>
            <a:r>
              <a:rPr lang="cs-CZ" sz="2400" b="1" dirty="0" err="1"/>
              <a:t>factorial</a:t>
            </a:r>
            <a:r>
              <a:rPr lang="cs-CZ" sz="2400" b="1" dirty="0"/>
              <a:t>(</a:t>
            </a:r>
            <a:r>
              <a:rPr lang="cs-CZ" sz="2400" b="1" dirty="0" err="1"/>
              <a:t>int</a:t>
            </a:r>
            <a:r>
              <a:rPr lang="cs-CZ" sz="2400" b="1" dirty="0"/>
              <a:t> a, </a:t>
            </a:r>
            <a:r>
              <a:rPr lang="cs-CZ" sz="2400" b="1" dirty="0" err="1"/>
              <a:t>int</a:t>
            </a:r>
            <a:r>
              <a:rPr lang="cs-CZ" sz="2400" b="1" dirty="0"/>
              <a:t> n) {</a:t>
            </a:r>
          </a:p>
          <a:p>
            <a:r>
              <a:rPr lang="cs-CZ" sz="2400" b="1" dirty="0"/>
              <a:t>		</a:t>
            </a:r>
            <a:r>
              <a:rPr lang="cs-CZ" sz="2400" b="1" dirty="0" err="1"/>
              <a:t>if</a:t>
            </a:r>
            <a:r>
              <a:rPr lang="cs-CZ" sz="2400" b="1" dirty="0"/>
              <a:t> (n &lt; 1) return a;</a:t>
            </a:r>
          </a:p>
          <a:p>
            <a:r>
              <a:rPr lang="cs-CZ" sz="2400" b="1" dirty="0"/>
              <a:t>		return </a:t>
            </a:r>
            <a:r>
              <a:rPr lang="cs-CZ" sz="2400" b="1" dirty="0" err="1"/>
              <a:t>factorial</a:t>
            </a:r>
            <a:r>
              <a:rPr lang="cs-CZ" sz="2400" b="1" dirty="0"/>
              <a:t>(a*n, n-1);</a:t>
            </a:r>
          </a:p>
          <a:p>
            <a:r>
              <a:rPr lang="cs-CZ" sz="2400" b="1" dirty="0"/>
              <a:t>}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1752600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869880"/>
              </p:ext>
            </p:extLst>
          </p:nvPr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FFFF"/>
                          </a:solidFill>
                        </a:rPr>
                        <a:t>factorial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590800" y="2530733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71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-2.04535E-6 L 3.46945E-18 0.0555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Koncová </a:t>
            </a:r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524000"/>
            <a:ext cx="8305800" cy="2133600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int</a:t>
            </a:r>
            <a:r>
              <a:rPr lang="cs-CZ" sz="2400" b="1" dirty="0"/>
              <a:t> </a:t>
            </a:r>
            <a:r>
              <a:rPr lang="cs-CZ" sz="2400" b="1" dirty="0" err="1"/>
              <a:t>factorial</a:t>
            </a:r>
            <a:r>
              <a:rPr lang="cs-CZ" sz="2400" b="1" dirty="0"/>
              <a:t>(</a:t>
            </a:r>
            <a:r>
              <a:rPr lang="cs-CZ" sz="2400" b="1" dirty="0" err="1"/>
              <a:t>int</a:t>
            </a:r>
            <a:r>
              <a:rPr lang="cs-CZ" sz="2400" b="1" dirty="0"/>
              <a:t> a, </a:t>
            </a:r>
            <a:r>
              <a:rPr lang="cs-CZ" sz="2400" b="1" dirty="0" err="1"/>
              <a:t>int</a:t>
            </a:r>
            <a:r>
              <a:rPr lang="cs-CZ" sz="2400" b="1" dirty="0"/>
              <a:t> n) {</a:t>
            </a:r>
          </a:p>
          <a:p>
            <a:r>
              <a:rPr lang="cs-CZ" sz="2400" b="1" dirty="0"/>
              <a:t>		</a:t>
            </a:r>
            <a:r>
              <a:rPr lang="cs-CZ" sz="2400" b="1" dirty="0" err="1"/>
              <a:t>if</a:t>
            </a:r>
            <a:r>
              <a:rPr lang="cs-CZ" sz="2400" b="1" dirty="0"/>
              <a:t> (n &lt; 1) return a;</a:t>
            </a:r>
          </a:p>
          <a:p>
            <a:r>
              <a:rPr lang="cs-CZ" sz="2400" b="1" dirty="0"/>
              <a:t>		return </a:t>
            </a:r>
            <a:r>
              <a:rPr lang="cs-CZ" sz="2400" b="1" dirty="0" err="1"/>
              <a:t>factorial</a:t>
            </a:r>
            <a:r>
              <a:rPr lang="cs-CZ" sz="2400" b="1" dirty="0"/>
              <a:t>(a*n, n-1);</a:t>
            </a:r>
          </a:p>
          <a:p>
            <a:r>
              <a:rPr lang="cs-CZ" sz="2400" b="1" dirty="0"/>
              <a:t>}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2100943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694762"/>
              </p:ext>
            </p:extLst>
          </p:nvPr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FFFF"/>
                          </a:solidFill>
                        </a:rPr>
                        <a:t>factorial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1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5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590800" y="2530733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52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3.33333E-6 0.0715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Koncová </a:t>
            </a:r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524000"/>
            <a:ext cx="8305800" cy="2133600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int</a:t>
            </a:r>
            <a:r>
              <a:rPr lang="cs-CZ" sz="2400" b="1" dirty="0"/>
              <a:t> </a:t>
            </a:r>
            <a:r>
              <a:rPr lang="cs-CZ" sz="2400" b="1" dirty="0" err="1"/>
              <a:t>factorial</a:t>
            </a:r>
            <a:r>
              <a:rPr lang="cs-CZ" sz="2400" b="1" dirty="0"/>
              <a:t>(</a:t>
            </a:r>
            <a:r>
              <a:rPr lang="cs-CZ" sz="2400" b="1" dirty="0" err="1"/>
              <a:t>int</a:t>
            </a:r>
            <a:r>
              <a:rPr lang="cs-CZ" sz="2400" b="1" dirty="0"/>
              <a:t> a, </a:t>
            </a:r>
            <a:r>
              <a:rPr lang="cs-CZ" sz="2400" b="1" dirty="0" err="1"/>
              <a:t>int</a:t>
            </a:r>
            <a:r>
              <a:rPr lang="cs-CZ" sz="2400" b="1" dirty="0"/>
              <a:t> n) {</a:t>
            </a:r>
          </a:p>
          <a:p>
            <a:r>
              <a:rPr lang="cs-CZ" sz="2400" b="1" dirty="0"/>
              <a:t>		</a:t>
            </a:r>
            <a:r>
              <a:rPr lang="cs-CZ" sz="2400" b="1" dirty="0" err="1"/>
              <a:t>if</a:t>
            </a:r>
            <a:r>
              <a:rPr lang="cs-CZ" sz="2400" b="1" dirty="0"/>
              <a:t> (n &lt; 1) return a;</a:t>
            </a:r>
          </a:p>
          <a:p>
            <a:r>
              <a:rPr lang="cs-CZ" sz="2400" b="1" dirty="0"/>
              <a:t>		return </a:t>
            </a:r>
            <a:r>
              <a:rPr lang="cs-CZ" sz="2400" b="1" dirty="0" err="1"/>
              <a:t>factorial</a:t>
            </a:r>
            <a:r>
              <a:rPr lang="cs-CZ" sz="2400" b="1" dirty="0"/>
              <a:t>(a*n, n-1);</a:t>
            </a:r>
          </a:p>
          <a:p>
            <a:r>
              <a:rPr lang="cs-CZ" sz="2400" b="1" dirty="0"/>
              <a:t>}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2562999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242429"/>
              </p:ext>
            </p:extLst>
          </p:nvPr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FFFF"/>
                          </a:solidFill>
                        </a:rPr>
                        <a:t>factorial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1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5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590800" y="2530733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519208"/>
              </p:ext>
            </p:extLst>
          </p:nvPr>
        </p:nvGraphicFramePr>
        <p:xfrm>
          <a:off x="3505200" y="4419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FFFF"/>
                          </a:solidFill>
                        </a:rPr>
                        <a:t>factorial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5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4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4267200" y="4876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41629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Koncová </a:t>
            </a:r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524000"/>
            <a:ext cx="8305800" cy="2133600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int</a:t>
            </a:r>
            <a:r>
              <a:rPr lang="cs-CZ" sz="2400" b="1" dirty="0"/>
              <a:t> </a:t>
            </a:r>
            <a:r>
              <a:rPr lang="cs-CZ" sz="2400" b="1" dirty="0" err="1"/>
              <a:t>factorial</a:t>
            </a:r>
            <a:r>
              <a:rPr lang="cs-CZ" sz="2400" b="1" dirty="0"/>
              <a:t>(</a:t>
            </a:r>
            <a:r>
              <a:rPr lang="cs-CZ" sz="2400" b="1" dirty="0" err="1"/>
              <a:t>int</a:t>
            </a:r>
            <a:r>
              <a:rPr lang="cs-CZ" sz="2400" b="1" dirty="0"/>
              <a:t> a, </a:t>
            </a:r>
            <a:r>
              <a:rPr lang="cs-CZ" sz="2400" b="1" dirty="0" err="1"/>
              <a:t>int</a:t>
            </a:r>
            <a:r>
              <a:rPr lang="cs-CZ" sz="2400" b="1" dirty="0"/>
              <a:t> n) {</a:t>
            </a:r>
          </a:p>
          <a:p>
            <a:r>
              <a:rPr lang="cs-CZ" sz="2400" b="1" dirty="0"/>
              <a:t>		</a:t>
            </a:r>
            <a:r>
              <a:rPr lang="cs-CZ" sz="2400" b="1" dirty="0" err="1"/>
              <a:t>if</a:t>
            </a:r>
            <a:r>
              <a:rPr lang="cs-CZ" sz="2400" b="1" dirty="0"/>
              <a:t> (n &lt; 1) return a;</a:t>
            </a:r>
          </a:p>
          <a:p>
            <a:r>
              <a:rPr lang="cs-CZ" sz="2400" b="1" dirty="0"/>
              <a:t>		return </a:t>
            </a:r>
            <a:r>
              <a:rPr lang="cs-CZ" sz="2400" b="1" dirty="0" err="1"/>
              <a:t>factorial</a:t>
            </a:r>
            <a:r>
              <a:rPr lang="cs-CZ" sz="2400" b="1" dirty="0"/>
              <a:t>(a*n, n-1);</a:t>
            </a:r>
          </a:p>
          <a:p>
            <a:r>
              <a:rPr lang="cs-CZ" sz="2400" b="1" dirty="0"/>
              <a:t>}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2562999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596477"/>
              </p:ext>
            </p:extLst>
          </p:nvPr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FFFF"/>
                          </a:solidFill>
                        </a:rPr>
                        <a:t>factorial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1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5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590800" y="2530733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117978"/>
              </p:ext>
            </p:extLst>
          </p:nvPr>
        </p:nvGraphicFramePr>
        <p:xfrm>
          <a:off x="3505200" y="44196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FFFF"/>
                          </a:solidFill>
                        </a:rPr>
                        <a:t>factorial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5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4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4267200" y="48768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23140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Koncová </a:t>
            </a:r>
            <a:r>
              <a:rPr lang="cs-CZ" dirty="0" smtClean="0"/>
              <a:t>rekurze – demo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304800" y="1524000"/>
            <a:ext cx="8305800" cy="2133600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int</a:t>
            </a:r>
            <a:r>
              <a:rPr lang="cs-CZ" sz="2400" b="1" dirty="0"/>
              <a:t> </a:t>
            </a:r>
            <a:r>
              <a:rPr lang="cs-CZ" sz="2400" b="1" dirty="0" err="1"/>
              <a:t>factorial</a:t>
            </a:r>
            <a:r>
              <a:rPr lang="cs-CZ" sz="2400" b="1" dirty="0"/>
              <a:t>(</a:t>
            </a:r>
            <a:r>
              <a:rPr lang="cs-CZ" sz="2400" b="1" dirty="0" err="1"/>
              <a:t>int</a:t>
            </a:r>
            <a:r>
              <a:rPr lang="cs-CZ" sz="2400" b="1" dirty="0"/>
              <a:t> a, </a:t>
            </a:r>
            <a:r>
              <a:rPr lang="cs-CZ" sz="2400" b="1" dirty="0" err="1"/>
              <a:t>int</a:t>
            </a:r>
            <a:r>
              <a:rPr lang="cs-CZ" sz="2400" b="1" dirty="0"/>
              <a:t> n) {</a:t>
            </a:r>
          </a:p>
          <a:p>
            <a:r>
              <a:rPr lang="cs-CZ" sz="2400" b="1" dirty="0"/>
              <a:t>		</a:t>
            </a:r>
            <a:r>
              <a:rPr lang="cs-CZ" sz="2400" b="1" dirty="0" err="1"/>
              <a:t>if</a:t>
            </a:r>
            <a:r>
              <a:rPr lang="cs-CZ" sz="2400" b="1" dirty="0"/>
              <a:t> (n &lt; 1) return a;</a:t>
            </a:r>
          </a:p>
          <a:p>
            <a:r>
              <a:rPr lang="cs-CZ" sz="2400" b="1" dirty="0"/>
              <a:t>		return </a:t>
            </a:r>
            <a:r>
              <a:rPr lang="cs-CZ" sz="2400" b="1" dirty="0" err="1"/>
              <a:t>factorial</a:t>
            </a:r>
            <a:r>
              <a:rPr lang="cs-CZ" sz="2400" b="1" dirty="0"/>
              <a:t>(a*n, n-1);</a:t>
            </a:r>
          </a:p>
          <a:p>
            <a:r>
              <a:rPr lang="cs-CZ" sz="2400" b="1" dirty="0"/>
              <a:t>}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 Rekurze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F96170A-C1F9-4E10-B8DB-E5BF11F72038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14" name="Šipka doprava 13"/>
          <p:cNvSpPr/>
          <p:nvPr/>
        </p:nvSpPr>
        <p:spPr>
          <a:xfrm>
            <a:off x="152400" y="2562999"/>
            <a:ext cx="4572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393147"/>
              </p:ext>
            </p:extLst>
          </p:nvPr>
        </p:nvGraphicFramePr>
        <p:xfrm>
          <a:off x="3505200" y="5334000"/>
          <a:ext cx="5181600" cy="76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rgbClr val="FFFFFF"/>
                          </a:solidFill>
                        </a:rPr>
                        <a:t>factorial</a:t>
                      </a:r>
                      <a:endParaRPr lang="cs-CZ" sz="18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5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r>
                        <a:rPr lang="cs-CZ" baseline="0" dirty="0" smtClean="0">
                          <a:solidFill>
                            <a:srgbClr val="FFFFFF"/>
                          </a:solidFill>
                        </a:rPr>
                        <a:t> = 4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FFFFFF"/>
                          </a:solidFill>
                        </a:rPr>
                        <a:t>ret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1600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baseline="0" smtClean="0">
                          <a:solidFill>
                            <a:srgbClr val="FFFFFF"/>
                          </a:solidFill>
                          <a:sym typeface="Wingdings" pitchFamily="2" charset="2"/>
                        </a:rPr>
                        <a:t>  </a:t>
                      </a:r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4267200" y="5791200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200" b="1" noProof="1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x</a:t>
            </a:r>
            <a:endParaRPr lang="cs-CZ" sz="1200" b="1" noProof="1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590800" y="2530733"/>
            <a:ext cx="228600" cy="184666"/>
          </a:xfrm>
          <a:prstGeom prst="rect">
            <a:avLst/>
          </a:prstGeom>
          <a:solidFill>
            <a:srgbClr val="CCFF66"/>
          </a:solidFill>
          <a:ln>
            <a:solidFill>
              <a:srgbClr val="000000"/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200" b="1" noProof="1">
                <a:solidFill>
                  <a:srgbClr val="000000"/>
                </a:solidFill>
                <a:latin typeface="+mn-lt"/>
                <a:cs typeface="Courier New" pitchFamily="49" charset="0"/>
              </a:rPr>
              <a:t>A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4102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parametry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7086600" y="6096000"/>
            <a:ext cx="1371600" cy="246221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cs-CZ" sz="1600" b="1" noProof="1" smtClean="0">
                <a:solidFill>
                  <a:schemeClr val="bg1">
                    <a:lumMod val="20000"/>
                    <a:lumOff val="80000"/>
                  </a:schemeClr>
                </a:solidFill>
                <a:latin typeface="+mn-lt"/>
                <a:cs typeface="Courier New" pitchFamily="49" charset="0"/>
              </a:rPr>
              <a:t>proměnné</a:t>
            </a:r>
            <a:endParaRPr lang="cs-CZ" sz="1600" b="1" noProof="1">
              <a:solidFill>
                <a:schemeClr val="bg1">
                  <a:lumMod val="20000"/>
                  <a:lumOff val="80000"/>
                </a:schemeClr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00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59259E-6 L 0.05643 -0.03125 C 0.0691 -0.03773 0.07518 -0.04792 0.07518 -0.0581 C 0.07518 -0.06991 0.0691 -0.07917 0.05643 -0.08588 L -2.77778E-6 -0.1176 " pathEditMode="relative" rAng="16200000" ptsTypes="FffFF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67" y="-5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Faktoriál – kód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Ukončující podmínka</a:t>
            </a:r>
          </a:p>
          <a:p>
            <a:pPr>
              <a:defRPr/>
            </a:pPr>
            <a:r>
              <a:rPr lang="cs-CZ" dirty="0" smtClean="0"/>
              <a:t>Rekurzivní krok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factorial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>
              <a:defRPr/>
            </a:pPr>
            <a:r>
              <a:rPr lang="en-US" dirty="0" smtClean="0"/>
              <a:t>		if (n &lt; 1) return </a:t>
            </a:r>
            <a:r>
              <a:rPr lang="cs-CZ" dirty="0" smtClean="0"/>
              <a:t>1</a:t>
            </a:r>
            <a:r>
              <a:rPr lang="en-US" dirty="0" smtClean="0"/>
              <a:t>;</a:t>
            </a:r>
          </a:p>
          <a:p>
            <a:pPr>
              <a:defRPr/>
            </a:pPr>
            <a:r>
              <a:rPr lang="en-US" dirty="0" smtClean="0"/>
              <a:t>		return n * factorial(n-1);</a:t>
            </a:r>
          </a:p>
          <a:p>
            <a:pPr>
              <a:defRPr/>
            </a:pPr>
            <a:r>
              <a:rPr lang="en-US" dirty="0" smtClean="0"/>
              <a:t>}</a:t>
            </a:r>
            <a:endParaRPr lang="cs-CZ" dirty="0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Koncové 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Ve skutečnosti nejde jen o rekurzi</a:t>
            </a:r>
          </a:p>
          <a:p>
            <a:pPr>
              <a:defRPr/>
            </a:pPr>
            <a:r>
              <a:rPr lang="cs-CZ" dirty="0" smtClean="0"/>
              <a:t>Jakékoli </a:t>
            </a:r>
            <a:r>
              <a:rPr lang="cs-CZ" u="sng" dirty="0" smtClean="0"/>
              <a:t>poslední</a:t>
            </a:r>
            <a:r>
              <a:rPr lang="cs-CZ" dirty="0" smtClean="0"/>
              <a:t> volání funkce</a:t>
            </a:r>
            <a:r>
              <a:rPr lang="en-US" dirty="0" smtClean="0"/>
              <a:t>/</a:t>
            </a:r>
            <a:r>
              <a:rPr lang="en-US" dirty="0" err="1" smtClean="0"/>
              <a:t>metody</a:t>
            </a:r>
            <a:r>
              <a:rPr lang="cs-CZ" dirty="0" smtClean="0"/>
              <a:t> jde takto nahradit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Některé překladače optimalizují</a:t>
            </a:r>
          </a:p>
          <a:p>
            <a:pPr lvl="1">
              <a:defRPr/>
            </a:pPr>
            <a:r>
              <a:rPr lang="cs-CZ" dirty="0" smtClean="0"/>
              <a:t>Zejména u funkcionálních jazyků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83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Dotazy?</a:t>
            </a:r>
            <a:endParaRPr lang="cs-CZ" dirty="0"/>
          </a:p>
        </p:txBody>
      </p:sp>
      <p:pic>
        <p:nvPicPr>
          <p:cNvPr id="6" name="Picture 2" descr="C:\Documents and Settings\martin\Local Settings\Temporary Internet Files\Content.IE5\V6CDNY6S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0657" y="1828800"/>
            <a:ext cx="3657600" cy="3714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7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Příklad – </a:t>
            </a:r>
            <a:r>
              <a:rPr lang="cs-CZ" dirty="0" err="1" smtClean="0"/>
              <a:t>Fibonacciho</a:t>
            </a:r>
            <a:r>
              <a:rPr lang="cs-CZ" dirty="0" smtClean="0"/>
              <a:t>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00FFFF"/>
                </a:solidFill>
              </a:rPr>
              <a:t>1, </a:t>
            </a:r>
            <a:r>
              <a:rPr lang="cs-CZ" dirty="0" err="1" smtClean="0">
                <a:solidFill>
                  <a:srgbClr val="00FFFF"/>
                </a:solidFill>
              </a:rPr>
              <a:t>1</a:t>
            </a:r>
            <a:r>
              <a:rPr lang="cs-CZ" dirty="0" smtClean="0">
                <a:solidFill>
                  <a:srgbClr val="00FFFF"/>
                </a:solidFill>
              </a:rPr>
              <a:t>, 2, 3, 5, 8, 13, 21, 34, …</a:t>
            </a:r>
          </a:p>
          <a:p>
            <a:pPr>
              <a:defRPr/>
            </a:pPr>
            <a:r>
              <a:rPr lang="cs-CZ" dirty="0" smtClean="0">
                <a:solidFill>
                  <a:srgbClr val="00FFFF"/>
                </a:solidFill>
              </a:rPr>
              <a:t>F(1) = F(2) = 1</a:t>
            </a:r>
          </a:p>
          <a:p>
            <a:pPr>
              <a:defRPr/>
            </a:pPr>
            <a:r>
              <a:rPr lang="cs-CZ" dirty="0" smtClean="0"/>
              <a:t>pro N</a:t>
            </a:r>
            <a:r>
              <a:rPr lang="en-US" dirty="0" smtClean="0"/>
              <a:t>&gt;2: </a:t>
            </a:r>
            <a:r>
              <a:rPr lang="cs-CZ" dirty="0" smtClean="0">
                <a:solidFill>
                  <a:srgbClr val="00FFFF"/>
                </a:solidFill>
              </a:rPr>
              <a:t>F(N) = F(N-2) + F(N-1)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Rekurzivní řešení se nabízí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Fibonacciho</a:t>
            </a:r>
            <a:r>
              <a:rPr lang="cs-CZ" dirty="0" smtClean="0"/>
              <a:t> čísla – kód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00FFFF"/>
                </a:solidFill>
              </a:rPr>
              <a:t>F(1) = F(2) = 1</a:t>
            </a:r>
          </a:p>
          <a:p>
            <a:pPr>
              <a:defRPr/>
            </a:pPr>
            <a:r>
              <a:rPr lang="cs-CZ" dirty="0" smtClean="0"/>
              <a:t>pro N</a:t>
            </a:r>
            <a:r>
              <a:rPr lang="en-US" dirty="0" smtClean="0"/>
              <a:t>&gt;2: </a:t>
            </a:r>
            <a:r>
              <a:rPr lang="cs-CZ" dirty="0" smtClean="0">
                <a:solidFill>
                  <a:srgbClr val="00FFFF"/>
                </a:solidFill>
              </a:rPr>
              <a:t>F(N) = F(N-2) + F(N-1)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fib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>
              <a:defRPr/>
            </a:pPr>
            <a:r>
              <a:rPr lang="en-US" dirty="0" smtClean="0"/>
              <a:t>		if (n &lt;</a:t>
            </a:r>
            <a:r>
              <a:rPr lang="cs-CZ" dirty="0" smtClean="0"/>
              <a:t>=</a:t>
            </a:r>
            <a:r>
              <a:rPr lang="en-US" dirty="0" smtClean="0"/>
              <a:t> </a:t>
            </a:r>
            <a:r>
              <a:rPr lang="cs-CZ" dirty="0" smtClean="0"/>
              <a:t>2</a:t>
            </a:r>
            <a:r>
              <a:rPr lang="en-US" dirty="0" smtClean="0"/>
              <a:t>) return </a:t>
            </a:r>
            <a:r>
              <a:rPr lang="cs-CZ" dirty="0" smtClean="0"/>
              <a:t>1</a:t>
            </a:r>
            <a:r>
              <a:rPr lang="en-US" dirty="0" smtClean="0"/>
              <a:t>;</a:t>
            </a:r>
          </a:p>
          <a:p>
            <a:pPr>
              <a:defRPr/>
            </a:pPr>
            <a:r>
              <a:rPr lang="en-US" dirty="0" smtClean="0"/>
              <a:t>		return </a:t>
            </a:r>
            <a:r>
              <a:rPr lang="cs-CZ" dirty="0" err="1" smtClean="0"/>
              <a:t>fib</a:t>
            </a:r>
            <a:r>
              <a:rPr lang="cs-CZ" dirty="0" smtClean="0"/>
              <a:t>(</a:t>
            </a:r>
            <a:r>
              <a:rPr lang="en-US" dirty="0" smtClean="0"/>
              <a:t>n</a:t>
            </a:r>
            <a:r>
              <a:rPr lang="cs-CZ" dirty="0" smtClean="0"/>
              <a:t>-2) + </a:t>
            </a:r>
            <a:r>
              <a:rPr lang="cs-CZ" dirty="0" err="1" smtClean="0"/>
              <a:t>fib</a:t>
            </a:r>
            <a:r>
              <a:rPr lang="cs-CZ" dirty="0" smtClean="0"/>
              <a:t>(n-1)</a:t>
            </a:r>
            <a:r>
              <a:rPr lang="en-US" dirty="0" smtClean="0"/>
              <a:t>;</a:t>
            </a:r>
          </a:p>
          <a:p>
            <a:pPr>
              <a:defRPr/>
            </a:pPr>
            <a:r>
              <a:rPr lang="en-US" dirty="0" smtClean="0"/>
              <a:t>}</a:t>
            </a:r>
            <a:endParaRPr lang="cs-CZ" dirty="0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7. Rekurze</a:t>
            </a:r>
            <a:endParaRPr lang="en-US" dirty="0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3">
            <a:lumMod val="40000"/>
            <a:lumOff val="60000"/>
          </a:schemeClr>
        </a:solidFill>
        <a:ln>
          <a:solidFill>
            <a:schemeClr val="accent2">
              <a:lumMod val="75000"/>
            </a:schemeClr>
          </a:solidFill>
        </a:ln>
      </a:spPr>
      <a:bodyPr wrap="square" rtlCol="0">
        <a:normAutofit/>
      </a:bodyPr>
      <a:lstStyle>
        <a:defPPr>
          <a:defRPr noProof="1" dirty="0">
            <a:solidFill>
              <a:srgbClr val="000000"/>
            </a:solidFill>
            <a:latin typeface="Courier New" pitchFamily="49" charset="0"/>
            <a:cs typeface="Courier New" pitchFamily="49" charset="0"/>
          </a:defRPr>
        </a:defPPr>
      </a:lstStyle>
    </a:tx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2346</TotalTime>
  <Words>2539</Words>
  <Application>Microsoft Office PowerPoint</Application>
  <PresentationFormat>Předvádění na obrazovce (4:3)</PresentationFormat>
  <Paragraphs>1399</Paragraphs>
  <Slides>71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71</vt:i4>
      </vt:variant>
    </vt:vector>
  </HeadingPairs>
  <TitlesOfParts>
    <vt:vector size="72" baseType="lpstr">
      <vt:lpstr>Fading Grid</vt:lpstr>
      <vt:lpstr>7. Rekurze (a „hrubá síla“)</vt:lpstr>
      <vt:lpstr>Rekurze – co je to?</vt:lpstr>
      <vt:lpstr>Rekurze – proč?</vt:lpstr>
      <vt:lpstr>Rekurze – kdy?</vt:lpstr>
      <vt:lpstr>Rekurzivní pohled</vt:lpstr>
      <vt:lpstr>Příklad – faktoriál</vt:lpstr>
      <vt:lpstr>Faktoriál – kód</vt:lpstr>
      <vt:lpstr>Příklad – Fibonacciho čísla</vt:lpstr>
      <vt:lpstr>Fibonacciho čísla – kód</vt:lpstr>
      <vt:lpstr>Strom rekurzivního volání</vt:lpstr>
      <vt:lpstr>Princip volání funkcí</vt:lpstr>
      <vt:lpstr>Volání funkcí – demo</vt:lpstr>
      <vt:lpstr>Volání funkcí – demo</vt:lpstr>
      <vt:lpstr>Volání funkcí – demo</vt:lpstr>
      <vt:lpstr>Volání funkcí – demo</vt:lpstr>
      <vt:lpstr>Volání funkcí – demo</vt:lpstr>
      <vt:lpstr>Volání funkcí – demo</vt:lpstr>
      <vt:lpstr>Volání funkcí – demo</vt:lpstr>
      <vt:lpstr>Volání funkcí – demo</vt:lpstr>
      <vt:lpstr>Volání funkcí – demo</vt:lpstr>
      <vt:lpstr>Rekurze – funguje stejně</vt:lpstr>
      <vt:lpstr>Rekurze – demo</vt:lpstr>
      <vt:lpstr>Rekurze – demo</vt:lpstr>
      <vt:lpstr>Rekurze – demo</vt:lpstr>
      <vt:lpstr>Rekurze – demo</vt:lpstr>
      <vt:lpstr>Rekurze – demo</vt:lpstr>
      <vt:lpstr>Rekurze – demo</vt:lpstr>
      <vt:lpstr>Rekurze – demo</vt:lpstr>
      <vt:lpstr>Rekurze – demo</vt:lpstr>
      <vt:lpstr>Rekurze – demo</vt:lpstr>
      <vt:lpstr>Rekurze – demo</vt:lpstr>
      <vt:lpstr>Rekurze – demo</vt:lpstr>
      <vt:lpstr>Rekurze – demo</vt:lpstr>
      <vt:lpstr>Rekurze – demo</vt:lpstr>
      <vt:lpstr>Rekurze – demo</vt:lpstr>
      <vt:lpstr>Příklad – hanojské věže</vt:lpstr>
      <vt:lpstr>Hanojské věže – jak na to?</vt:lpstr>
      <vt:lpstr>Hanojské věže – kód</vt:lpstr>
      <vt:lpstr>Jak vidět rekurzi?</vt:lpstr>
      <vt:lpstr>Kopírování seznamu do pole</vt:lpstr>
      <vt:lpstr>Kopírování seznamu do pole</vt:lpstr>
      <vt:lpstr>Seznam – rekurzivní krok</vt:lpstr>
      <vt:lpstr>Seznam – kód</vt:lpstr>
      <vt:lpstr>Anagramy – zadání</vt:lpstr>
      <vt:lpstr>Anagramy – pomocí rekurze</vt:lpstr>
      <vt:lpstr>Anagramy – pomocí rekurze</vt:lpstr>
      <vt:lpstr>Anagramy – rozšíření</vt:lpstr>
      <vt:lpstr>Obrácení pořadí prvků</vt:lpstr>
      <vt:lpstr>Grayův kód</vt:lpstr>
      <vt:lpstr>Grayův kód – příklad</vt:lpstr>
      <vt:lpstr>Grayův kód – zakódování</vt:lpstr>
      <vt:lpstr>Grayův kód – dekódování</vt:lpstr>
      <vt:lpstr>Grayův kód – nerekurzivně</vt:lpstr>
      <vt:lpstr>Rekurzivní struktury I</vt:lpstr>
      <vt:lpstr>Rekurzivní struktury II</vt:lpstr>
      <vt:lpstr>Rekurzivní struktury II</vt:lpstr>
      <vt:lpstr>Rekurze – na co dát pozor</vt:lpstr>
      <vt:lpstr>Rekurze – operační složitost</vt:lpstr>
      <vt:lpstr>Back-tracking („hrubá síla“)</vt:lpstr>
      <vt:lpstr>Koncová rekurze</vt:lpstr>
      <vt:lpstr>Koncová rekurze – příklad</vt:lpstr>
      <vt:lpstr>Koncová rekurze – faktoriál</vt:lpstr>
      <vt:lpstr>Koncová rekurze – faktoriál</vt:lpstr>
      <vt:lpstr>Koncová rekurze – význam</vt:lpstr>
      <vt:lpstr>Koncová rekurze – demo</vt:lpstr>
      <vt:lpstr>Koncová rekurze – demo</vt:lpstr>
      <vt:lpstr>Koncová rekurze – demo</vt:lpstr>
      <vt:lpstr>Koncová rekurze – demo</vt:lpstr>
      <vt:lpstr>Koncová rekurze – demo</vt:lpstr>
      <vt:lpstr>Koncové volání</vt:lpstr>
      <vt:lpstr>Dotazy?</vt:lpstr>
    </vt:vector>
  </TitlesOfParts>
  <Company>ACM-ICPC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 Kacer</dc:creator>
  <cp:lastModifiedBy>user</cp:lastModifiedBy>
  <cp:revision>241</cp:revision>
  <dcterms:created xsi:type="dcterms:W3CDTF">2007-10-20T10:40:39Z</dcterms:created>
  <dcterms:modified xsi:type="dcterms:W3CDTF">2024-11-07T23:24:34Z</dcterms:modified>
</cp:coreProperties>
</file>