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46"/>
  </p:notesMasterIdLst>
  <p:sldIdLst>
    <p:sldId id="376" r:id="rId2"/>
    <p:sldId id="338" r:id="rId3"/>
    <p:sldId id="336" r:id="rId4"/>
    <p:sldId id="339" r:id="rId5"/>
    <p:sldId id="416" r:id="rId6"/>
    <p:sldId id="345" r:id="rId7"/>
    <p:sldId id="380" r:id="rId8"/>
    <p:sldId id="363" r:id="rId9"/>
    <p:sldId id="364" r:id="rId10"/>
    <p:sldId id="365" r:id="rId11"/>
    <p:sldId id="449" r:id="rId12"/>
    <p:sldId id="450" r:id="rId13"/>
    <p:sldId id="451" r:id="rId14"/>
    <p:sldId id="452" r:id="rId15"/>
    <p:sldId id="453" r:id="rId16"/>
    <p:sldId id="454" r:id="rId17"/>
    <p:sldId id="455" r:id="rId18"/>
    <p:sldId id="346" r:id="rId19"/>
    <p:sldId id="350" r:id="rId20"/>
    <p:sldId id="392" r:id="rId21"/>
    <p:sldId id="382" r:id="rId22"/>
    <p:sldId id="381" r:id="rId23"/>
    <p:sldId id="383" r:id="rId24"/>
    <p:sldId id="347" r:id="rId25"/>
    <p:sldId id="348" r:id="rId26"/>
    <p:sldId id="351" r:id="rId27"/>
    <p:sldId id="349" r:id="rId28"/>
    <p:sldId id="352" r:id="rId29"/>
    <p:sldId id="344" r:id="rId30"/>
    <p:sldId id="378" r:id="rId31"/>
    <p:sldId id="384" r:id="rId32"/>
    <p:sldId id="385" r:id="rId33"/>
    <p:sldId id="387" r:id="rId34"/>
    <p:sldId id="388" r:id="rId35"/>
    <p:sldId id="393" r:id="rId36"/>
    <p:sldId id="394" r:id="rId37"/>
    <p:sldId id="395" r:id="rId38"/>
    <p:sldId id="396" r:id="rId39"/>
    <p:sldId id="397" r:id="rId40"/>
    <p:sldId id="398" r:id="rId41"/>
    <p:sldId id="414" r:id="rId42"/>
    <p:sldId id="415" r:id="rId43"/>
    <p:sldId id="417" r:id="rId44"/>
    <p:sldId id="448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00FFFF"/>
    <a:srgbClr val="F3F3F7"/>
    <a:srgbClr val="FFFF00"/>
    <a:srgbClr val="FF9966"/>
    <a:srgbClr val="663300"/>
    <a:srgbClr val="660033"/>
    <a:srgbClr val="00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4" autoAdjust="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B5439-2272-40D9-8071-A475E3A7B0D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E904E-5393-4F43-8897-13CEA048A7F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52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662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62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52002-F3B8-4562-857D-E9AD26980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0645D-DF20-41BA-B907-373A6EFCA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35B06-24A2-4A44-B684-15F58C783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497387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A08E8-0A85-4333-8AF8-D4034D163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BF941-E8DF-4472-9685-D8968970E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8BC6-1F51-4F6C-960C-FE8DFF036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E1B1F-4FEF-4A7E-BB89-B1158C17D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77BA6-52F3-496B-AC96-95BA60864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182A3-F873-4E41-9C5F-F68F63AA5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95F6F-2974-42A4-9F4C-22E520B3A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20C02-87F0-4883-B78D-C2C012EC5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B3C7C-A48E-423A-A279-B74071B80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6553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6554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6556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6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6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6558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6558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6559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6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7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8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0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1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2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56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60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560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smtClean="0"/>
              <a:t>2. Výstup, reálná čísla</a:t>
            </a:r>
            <a:endParaRPr lang="en-US"/>
          </a:p>
        </p:txBody>
      </p:sp>
      <p:sp>
        <p:nvSpPr>
          <p:cNvPr id="6560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3E5CFA0-EFCB-4151-9931-45CB6A62B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60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9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226425" cy="2133600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dirty="0" smtClean="0">
                <a:solidFill>
                  <a:srgbClr val="FF99FF"/>
                </a:solidFill>
              </a:rPr>
              <a:t>2</a:t>
            </a:r>
            <a:r>
              <a:rPr lang="en-US" sz="6000" b="1" dirty="0" smtClean="0">
                <a:solidFill>
                  <a:srgbClr val="FF99FF"/>
                </a:solidFill>
              </a:rPr>
              <a:t>. </a:t>
            </a:r>
            <a:r>
              <a:rPr lang="cs-CZ" sz="6000" b="1" dirty="0" smtClean="0">
                <a:solidFill>
                  <a:srgbClr val="FF99FF"/>
                </a:solidFill>
              </a:rPr>
              <a:t>Výstup</a:t>
            </a:r>
            <a:r>
              <a:rPr lang="en-US" sz="6000" b="1" dirty="0" smtClean="0">
                <a:solidFill>
                  <a:srgbClr val="FF99FF"/>
                </a:solidFill>
              </a:rPr>
              <a:t>,</a:t>
            </a:r>
            <a:br>
              <a:rPr lang="en-US" sz="6000" b="1" dirty="0" smtClean="0">
                <a:solidFill>
                  <a:srgbClr val="FF99FF"/>
                </a:solidFill>
              </a:rPr>
            </a:br>
            <a:r>
              <a:rPr lang="cs-CZ" sz="6000" b="1" dirty="0">
                <a:solidFill>
                  <a:srgbClr val="FF99FF"/>
                </a:solidFill>
              </a:rPr>
              <a:t>r</a:t>
            </a:r>
            <a:r>
              <a:rPr lang="cs-CZ" sz="6000" b="1" dirty="0" smtClean="0">
                <a:solidFill>
                  <a:srgbClr val="FF99FF"/>
                </a:solidFill>
              </a:rPr>
              <a:t>eálná čísla</a:t>
            </a:r>
            <a:endParaRPr lang="en-US" sz="2400" b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3825" y="5444128"/>
            <a:ext cx="1323975" cy="106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1" y="30480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BI-EP1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Efektivní programování 1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ZS 2024/202</a:t>
            </a:r>
            <a:r>
              <a:rPr lang="en-US" b="1" kern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5</a:t>
            </a:r>
            <a:endParaRPr lang="cs-CZ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Ing. </a:t>
            </a:r>
            <a:r>
              <a:rPr lang="cs-CZ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Martin Kačer, Ph.D.</a:t>
            </a:r>
            <a:endParaRPr lang="en-US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676400" y="30480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cs-CZ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  <a:r>
              <a:rPr 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24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Martin Kačer</a:t>
            </a:r>
            <a:endParaRPr lang="cs-CZ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>
              <a:defRPr/>
            </a:pPr>
            <a:endParaRPr lang="cs-CZ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Katedra teoretické informatiky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Fakulta</a:t>
            </a:r>
            <a:r>
              <a:rPr kumimoji="0" lang="cs-CZ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informačních technologií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baseline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České vysoké</a:t>
            </a:r>
            <a:r>
              <a:rPr lang="cs-CZ" b="1" kern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učení technické v Praze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Složitější formátování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>
                <a:solidFill>
                  <a:srgbClr val="FFFFFF"/>
                </a:solidFill>
              </a:rPr>
              <a:t>Požadavky na přesné rozmístění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800" b="1">
                <a:solidFill>
                  <a:srgbClr val="FFFFFF"/>
                </a:solidFill>
              </a:rPr>
              <a:t>Pole </a:t>
            </a:r>
            <a:r>
              <a:rPr lang="cs-CZ" sz="2800" b="1">
                <a:solidFill>
                  <a:srgbClr val="FFFFFF"/>
                </a:solidFill>
              </a:rPr>
              <a:t>pak vypíšeme celé najednou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7200" y="2809875"/>
            <a:ext cx="8229600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har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map[20][60];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for (r = 0; r &lt; 20; ++r)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printf(“%s\n”, map[r]);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57200" y="4791075"/>
            <a:ext cx="8229600" cy="16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ch[][] = new char[20][30];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defRPr/>
            </a:pPr>
            <a:r>
              <a:rPr lang="nn-NO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for (int i = 0; i &lt; 20; ++i)</a:t>
            </a:r>
          </a:p>
          <a:p>
            <a:pPr>
              <a:defRPr/>
            </a:pPr>
            <a:r>
              <a:rPr lang="nn-NO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System.out.println(ch[i]);</a:t>
            </a:r>
            <a:endParaRPr lang="en-US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1750" name="Picture 2" descr="C:\Documents and Settings\martin\Local Settings\Temporary Internet Files\Content.IE5\RGSG06ZR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486275"/>
            <a:ext cx="14065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TextovéPole 6"/>
          <p:cNvSpPr txBox="1">
            <a:spLocks noChangeArrowheads="1"/>
          </p:cNvSpPr>
          <p:nvPr/>
        </p:nvSpPr>
        <p:spPr bwMode="auto">
          <a:xfrm>
            <a:off x="7010400" y="2962275"/>
            <a:ext cx="1524000" cy="52387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Impact" pitchFamily="34" charset="0"/>
              </a:rPr>
              <a:t>C / C++</a:t>
            </a:r>
            <a:endParaRPr lang="cs-CZ" sz="2800" dirty="0">
              <a:latin typeface="Impact" pitchFamily="34" charset="0"/>
            </a:endParaRPr>
          </a:p>
        </p:txBody>
      </p:sp>
      <p:sp>
        <p:nvSpPr>
          <p:cNvPr id="11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2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13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226425" cy="2209800"/>
          </a:xfrm>
        </p:spPr>
        <p:txBody>
          <a:bodyPr/>
          <a:lstStyle/>
          <a:p>
            <a:pPr eaLnBrk="1" hangingPunct="1">
              <a:defRPr/>
            </a:pPr>
            <a:r>
              <a:rPr lang="cs-CZ" sz="7200" b="1" dirty="0" smtClean="0">
                <a:solidFill>
                  <a:srgbClr val="FF99FF"/>
                </a:solidFill>
              </a:rPr>
              <a:t>Interaktivní</a:t>
            </a:r>
            <a:br>
              <a:rPr lang="cs-CZ" sz="7200" b="1" dirty="0" smtClean="0">
                <a:solidFill>
                  <a:srgbClr val="FF99FF"/>
                </a:solidFill>
              </a:rPr>
            </a:br>
            <a:r>
              <a:rPr lang="cs-CZ" sz="7200" b="1" dirty="0" smtClean="0">
                <a:solidFill>
                  <a:srgbClr val="FF99FF"/>
                </a:solidFill>
              </a:rPr>
              <a:t>úlohy</a:t>
            </a:r>
            <a:endParaRPr lang="en-US" sz="7200" b="1" dirty="0" smtClean="0">
              <a:solidFill>
                <a:srgbClr val="FF99FF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819400"/>
            <a:ext cx="3662856" cy="366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7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Interaktivní úloha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Nepoužívá soubor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Komunikuje s programem</a:t>
            </a:r>
            <a:endParaRPr lang="cs-CZ" sz="32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Střídání vstupu a výstupu</a:t>
            </a:r>
            <a:endParaRPr lang="cs-CZ" sz="2800" b="1" dirty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3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Interaktivní úloha – příklad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cs-CZ" sz="3200" b="1" u="sng" dirty="0" smtClean="0">
                <a:solidFill>
                  <a:srgbClr val="00FFFF"/>
                </a:solidFill>
              </a:rPr>
              <a:t>Hádání čísel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Úkolem je uhodnout číslo 1-1000000</a:t>
            </a:r>
            <a:endParaRPr lang="cs-CZ" sz="32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FFFFFF"/>
                </a:solidFill>
              </a:rPr>
              <a:t>Program </a:t>
            </a:r>
            <a:r>
              <a:rPr lang="cs-CZ" sz="3200" b="1" dirty="0" smtClean="0">
                <a:solidFill>
                  <a:srgbClr val="FFFFFF"/>
                </a:solidFill>
              </a:rPr>
              <a:t>vypíše na výstup číslo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Na vstupu se objeví informace,</a:t>
            </a:r>
            <a:br>
              <a:rPr lang="cs-CZ" sz="3200" b="1" dirty="0" smtClean="0">
                <a:solidFill>
                  <a:srgbClr val="FFFFFF"/>
                </a:solidFill>
              </a:rPr>
            </a:br>
            <a:r>
              <a:rPr lang="cs-CZ" sz="3200" b="1" dirty="0" smtClean="0">
                <a:solidFill>
                  <a:srgbClr val="FFFFFF"/>
                </a:solidFill>
              </a:rPr>
              <a:t>zda je větší nebo menší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Maximálně 25 pokusů</a:t>
            </a:r>
            <a:endParaRPr lang="cs-CZ" sz="2800" b="1" dirty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9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Interaktivní úloha – řešení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cs-CZ" sz="3200" b="1" u="sng" dirty="0" smtClean="0">
                <a:solidFill>
                  <a:srgbClr val="00FFFF"/>
                </a:solidFill>
              </a:rPr>
              <a:t>Hádání čísel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115000"/>
            </a:pPr>
            <a:endParaRPr lang="cs-CZ" sz="3200" b="1" u="sng" dirty="0" smtClean="0">
              <a:solidFill>
                <a:srgbClr val="00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Řešení:</a:t>
            </a:r>
            <a:br>
              <a:rPr lang="cs-CZ" sz="3200" b="1" dirty="0" smtClean="0">
                <a:solidFill>
                  <a:srgbClr val="FFFFFF"/>
                </a:solidFill>
              </a:rPr>
            </a:br>
            <a:r>
              <a:rPr lang="cs-CZ" sz="3200" b="1" dirty="0" smtClean="0">
                <a:solidFill>
                  <a:srgbClr val="FFFFFF"/>
                </a:solidFill>
              </a:rPr>
              <a:t>Samozřejmě binární půlení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32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Nebojte se implementace…</a:t>
            </a:r>
            <a:endParaRPr lang="cs-CZ" sz="2800" b="1" dirty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6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Interaktivní úlohy – specifika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Existence </a:t>
            </a:r>
            <a:r>
              <a:rPr lang="cs-CZ" sz="3200" b="1" dirty="0" err="1" smtClean="0">
                <a:solidFill>
                  <a:srgbClr val="FFFFFF"/>
                </a:solidFill>
              </a:rPr>
              <a:t>bufferů</a:t>
            </a:r>
            <a:endParaRPr lang="cs-CZ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Výstup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Po každém výstupu</a:t>
            </a:r>
            <a:r>
              <a:rPr lang="en-US" sz="2800" b="1" dirty="0" smtClean="0">
                <a:solidFill>
                  <a:srgbClr val="FFFFFF"/>
                </a:solidFill>
              </a:rPr>
              <a:t> </a:t>
            </a:r>
            <a:r>
              <a:rPr lang="en-US" sz="2800" b="1" dirty="0" err="1" smtClean="0">
                <a:solidFill>
                  <a:srgbClr val="FFFFFF"/>
                </a:solidFill>
              </a:rPr>
              <a:t>volat</a:t>
            </a:r>
            <a:r>
              <a:rPr lang="cs-CZ" sz="2800" b="1" dirty="0" smtClean="0">
                <a:solidFill>
                  <a:srgbClr val="FFFFFF"/>
                </a:solidFill>
              </a:rPr>
              <a:t> </a:t>
            </a:r>
            <a:r>
              <a:rPr lang="cs-CZ" sz="2800" b="1" u="sng" dirty="0" smtClean="0">
                <a:solidFill>
                  <a:srgbClr val="FFFFFF"/>
                </a:solidFill>
              </a:rPr>
              <a:t>flush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Knihovny často dělají automaticky,</a:t>
            </a:r>
            <a:br>
              <a:rPr lang="cs-CZ" sz="2800" b="1" dirty="0" smtClean="0">
                <a:solidFill>
                  <a:srgbClr val="FFFFFF"/>
                </a:solidFill>
              </a:rPr>
            </a:br>
            <a:r>
              <a:rPr lang="cs-CZ" sz="2800" b="1" dirty="0" smtClean="0">
                <a:solidFill>
                  <a:srgbClr val="FFFFFF"/>
                </a:solidFill>
              </a:rPr>
              <a:t>ale bezpečnější je na to nespoléhat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5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Interaktivní úlohy – specifika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Vstup</a:t>
            </a:r>
            <a:r>
              <a:rPr lang="en-US" sz="3200" b="1" dirty="0" smtClean="0">
                <a:solidFill>
                  <a:srgbClr val="FFFFFF"/>
                </a:solidFill>
              </a:rPr>
              <a:t> – </a:t>
            </a:r>
            <a:r>
              <a:rPr lang="cs-CZ" sz="3200" b="1" dirty="0" smtClean="0">
                <a:solidFill>
                  <a:srgbClr val="FFFFFF"/>
                </a:solidFill>
              </a:rPr>
              <a:t>vzniká postupně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800" b="1" dirty="0">
                <a:solidFill>
                  <a:srgbClr val="FFFFFF"/>
                </a:solidFill>
              </a:rPr>
              <a:t>N</a:t>
            </a:r>
            <a:r>
              <a:rPr lang="en-US" sz="2800" b="1" dirty="0" smtClean="0">
                <a:solidFill>
                  <a:srgbClr val="FFFFFF"/>
                </a:solidFill>
              </a:rPr>
              <a:t>e</a:t>
            </a:r>
            <a:r>
              <a:rPr lang="cs-CZ" sz="2800" b="1" dirty="0">
                <a:solidFill>
                  <a:srgbClr val="FFFFFF"/>
                </a:solidFill>
              </a:rPr>
              <a:t>číst (ani nezkoušet) </a:t>
            </a:r>
            <a:r>
              <a:rPr lang="cs-CZ" sz="2800" b="1" dirty="0" smtClean="0">
                <a:solidFill>
                  <a:srgbClr val="FFFFFF"/>
                </a:solidFill>
              </a:rPr>
              <a:t>víc,</a:t>
            </a:r>
            <a:r>
              <a:rPr lang="en-US" sz="2800" b="1" dirty="0">
                <a:solidFill>
                  <a:srgbClr val="FFFFFF"/>
                </a:solidFill>
              </a:rPr>
              <a:t> </a:t>
            </a:r>
            <a:r>
              <a:rPr lang="cs-CZ" sz="2800" b="1" dirty="0" smtClean="0">
                <a:solidFill>
                  <a:srgbClr val="FFFFFF"/>
                </a:solidFill>
              </a:rPr>
              <a:t>než existuje</a:t>
            </a:r>
          </a:p>
          <a:p>
            <a:pPr marL="1714500" lvl="3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1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CCFF66"/>
                </a:solidFill>
              </a:rPr>
              <a:t>OK:</a:t>
            </a:r>
            <a:endParaRPr lang="cs-CZ" sz="2800" b="1" dirty="0">
              <a:solidFill>
                <a:srgbClr val="CCFF66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rgbClr val="FFFFFF"/>
                </a:solidFill>
              </a:rPr>
              <a:t>cin</a:t>
            </a:r>
            <a:r>
              <a:rPr lang="en-US" sz="2400" b="1" dirty="0" smtClean="0">
                <a:solidFill>
                  <a:srgbClr val="FFFFFF"/>
                </a:solidFill>
              </a:rPr>
              <a:t> &gt;&gt; </a:t>
            </a:r>
            <a:r>
              <a:rPr lang="en-US" sz="2400" b="1" dirty="0" err="1" smtClean="0">
                <a:solidFill>
                  <a:srgbClr val="FFFFFF"/>
                </a:solidFill>
              </a:rPr>
              <a:t>str</a:t>
            </a:r>
            <a:endParaRPr lang="en-US" sz="24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rgbClr val="FFFFFF"/>
                </a:solidFill>
              </a:rPr>
              <a:t>scanf</a:t>
            </a:r>
            <a:r>
              <a:rPr lang="en-US" sz="2400" b="1" dirty="0" smtClean="0">
                <a:solidFill>
                  <a:srgbClr val="FFFFFF"/>
                </a:solidFill>
              </a:rPr>
              <a:t>("%d", &amp;n)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rgbClr val="FFFFFF"/>
                </a:solidFill>
              </a:rPr>
              <a:t>BufferedReader.readLine</a:t>
            </a:r>
            <a:r>
              <a:rPr lang="en-US" sz="2400" b="1" dirty="0" smtClean="0">
                <a:solidFill>
                  <a:srgbClr val="FFFFFF"/>
                </a:solidFill>
              </a:rPr>
              <a:t>()</a:t>
            </a:r>
            <a:endParaRPr lang="en-US" sz="24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0000"/>
                </a:solidFill>
              </a:rPr>
              <a:t>Špatně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400" b="1" dirty="0" err="1">
                <a:solidFill>
                  <a:srgbClr val="FFFFFF"/>
                </a:solidFill>
              </a:rPr>
              <a:t>scanf</a:t>
            </a:r>
            <a:r>
              <a:rPr lang="en-US" sz="2400" b="1" dirty="0">
                <a:solidFill>
                  <a:srgbClr val="FFFFFF"/>
                </a:solidFill>
              </a:rPr>
              <a:t>("%</a:t>
            </a:r>
            <a:r>
              <a:rPr lang="en-US" sz="2400" b="1" dirty="0" smtClean="0">
                <a:solidFill>
                  <a:srgbClr val="FFFFFF"/>
                </a:solidFill>
              </a:rPr>
              <a:t>d\n", </a:t>
            </a:r>
            <a:r>
              <a:rPr lang="en-US" sz="2400" b="1" dirty="0">
                <a:solidFill>
                  <a:srgbClr val="FFFFFF"/>
                </a:solidFill>
              </a:rPr>
              <a:t>&amp;n</a:t>
            </a:r>
            <a:r>
              <a:rPr lang="en-US" sz="2400" b="1" dirty="0" smtClean="0">
                <a:solidFill>
                  <a:srgbClr val="FFFFFF"/>
                </a:solidFill>
              </a:rPr>
              <a:t>)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400" b="1" dirty="0" err="1">
                <a:solidFill>
                  <a:srgbClr val="FFFFFF"/>
                </a:solidFill>
              </a:rPr>
              <a:t>scanf</a:t>
            </a:r>
            <a:r>
              <a:rPr lang="en-US" sz="2400" b="1" dirty="0">
                <a:solidFill>
                  <a:srgbClr val="FFFFFF"/>
                </a:solidFill>
              </a:rPr>
              <a:t>("%</a:t>
            </a:r>
            <a:r>
              <a:rPr lang="en-US" sz="2400" b="1" dirty="0" smtClean="0">
                <a:solidFill>
                  <a:srgbClr val="FFFFFF"/>
                </a:solidFill>
              </a:rPr>
              <a:t>d ", </a:t>
            </a:r>
            <a:r>
              <a:rPr lang="en-US" sz="2400" b="1" dirty="0">
                <a:solidFill>
                  <a:srgbClr val="FFFFFF"/>
                </a:solidFill>
              </a:rPr>
              <a:t>&amp;n</a:t>
            </a:r>
            <a:r>
              <a:rPr lang="en-US" sz="2400" b="1" dirty="0" smtClean="0">
                <a:solidFill>
                  <a:srgbClr val="FFFFFF"/>
                </a:solidFill>
              </a:rPr>
              <a:t>)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5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solidFill>
                  <a:srgbClr val="FFFF00"/>
                </a:solidFill>
                <a:effectLst/>
              </a:rPr>
              <a:t>Interaktivní úloha – řešení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3400" y="1447800"/>
            <a:ext cx="8077200" cy="472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 lIns="252000" tIns="46800"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 = 1, r = 1000000;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(l != r) {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 mid = (l + r + 1) / 2;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printf("%d\n", mid);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fflush(stdout);</a:t>
            </a:r>
          </a:p>
          <a:p>
            <a:pPr>
              <a:spcBef>
                <a:spcPts val="0"/>
              </a:spcBef>
              <a:defRPr/>
            </a:pPr>
            <a:endParaRPr lang="en-US" sz="24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response[3];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scanf("%s", response);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(strcmp(response, "&lt;") == 0)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 = mid - 1;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 = mid;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printf("! %d\n", l);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fflush(stdout);</a:t>
            </a:r>
            <a:endParaRPr lang="en-US" sz="24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61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226425" cy="1600200"/>
          </a:xfrm>
        </p:spPr>
        <p:txBody>
          <a:bodyPr/>
          <a:lstStyle/>
          <a:p>
            <a:pPr eaLnBrk="1" hangingPunct="1">
              <a:defRPr/>
            </a:pPr>
            <a:r>
              <a:rPr lang="cs-CZ" sz="7200" b="1" dirty="0" smtClean="0">
                <a:solidFill>
                  <a:srgbClr val="FF99FF"/>
                </a:solidFill>
              </a:rPr>
              <a:t>Reálná aritmetika</a:t>
            </a:r>
            <a:endParaRPr lang="en-US" sz="7200" b="1" dirty="0" smtClean="0">
              <a:solidFill>
                <a:srgbClr val="FF99FF"/>
              </a:solidFill>
            </a:endParaRP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0"/>
            <a:ext cx="6245225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Reálná čísla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Reprezentace</a:t>
            </a:r>
            <a:r>
              <a:rPr lang="cs-CZ" sz="3200" b="1" dirty="0">
                <a:solidFill>
                  <a:srgbClr val="FFFFFF"/>
                </a:solidFill>
              </a:rPr>
              <a:t>: mantisa + </a:t>
            </a:r>
            <a:r>
              <a:rPr lang="cs-CZ" sz="3200" b="1" dirty="0" smtClean="0">
                <a:solidFill>
                  <a:srgbClr val="FFFFFF"/>
                </a:solidFill>
              </a:rPr>
              <a:t>exponent</a:t>
            </a:r>
            <a:endParaRPr lang="cs-CZ" sz="32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4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4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4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4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4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0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0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0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Umožňuje velký rozsah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Rozlišuje </a:t>
            </a:r>
            <a:r>
              <a:rPr lang="cs-CZ" sz="2400" b="1" dirty="0">
                <a:solidFill>
                  <a:srgbClr val="FFFFFF"/>
                </a:solidFill>
              </a:rPr>
              <a:t>jen určitý počet „</a:t>
            </a:r>
            <a:r>
              <a:rPr lang="cs-CZ" sz="2400" b="1" dirty="0" smtClean="0">
                <a:solidFill>
                  <a:srgbClr val="FFFFFF"/>
                </a:solidFill>
              </a:rPr>
              <a:t>platných číslic“</a:t>
            </a:r>
            <a:endParaRPr lang="cs-CZ" sz="24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4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4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4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400" b="1" dirty="0" smtClean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pSp>
        <p:nvGrpSpPr>
          <p:cNvPr id="3" name="Skupina 2"/>
          <p:cNvGrpSpPr/>
          <p:nvPr/>
        </p:nvGrpSpPr>
        <p:grpSpPr>
          <a:xfrm>
            <a:off x="506321" y="2349925"/>
            <a:ext cx="8240849" cy="1153397"/>
            <a:chOff x="571133" y="3350904"/>
            <a:chExt cx="8240849" cy="1153397"/>
          </a:xfrm>
        </p:grpSpPr>
        <p:pic>
          <p:nvPicPr>
            <p:cNvPr id="1026" name="Picture 2" descr="http://upload.wikimedia.org/wikipedia/commons/thumb/d/d2/Float_example.svg/1000px-Float_example.svg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133" y="3350904"/>
              <a:ext cx="8112492" cy="1030287"/>
            </a:xfrm>
            <a:prstGeom prst="rect">
              <a:avLst/>
            </a:prstGeom>
            <a:solidFill>
              <a:schemeClr val="tx1"/>
            </a:solidFill>
            <a:ln w="57150">
              <a:solidFill>
                <a:schemeClr val="tx1"/>
              </a:solidFill>
            </a:ln>
          </p:spPr>
        </p:pic>
        <p:sp>
          <p:nvSpPr>
            <p:cNvPr id="2" name="TextovéPole 1"/>
            <p:cNvSpPr txBox="1"/>
            <p:nvPr/>
          </p:nvSpPr>
          <p:spPr>
            <a:xfrm>
              <a:off x="7391400" y="4258080"/>
              <a:ext cx="14205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accent6"/>
                  </a:solidFill>
                </a:rPr>
                <a:t>Image from Wikipedia</a:t>
              </a:r>
              <a:endParaRPr lang="cs-CZ" sz="10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506321" y="3657600"/>
            <a:ext cx="8240849" cy="1750573"/>
            <a:chOff x="506321" y="3657600"/>
            <a:chExt cx="8240849" cy="1750573"/>
          </a:xfrm>
        </p:grpSpPr>
        <p:pic>
          <p:nvPicPr>
            <p:cNvPr id="1028" name="Picture 4" descr="http://upload.wikimedia.org/wikipedia/commons/thumb/a/a9/IEEE_754_Double_Floating_Point_Format.svg/1000px-IEEE_754_Double_Floating_Point_Format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321" y="3657600"/>
              <a:ext cx="8112492" cy="1638723"/>
            </a:xfrm>
            <a:prstGeom prst="rect">
              <a:avLst/>
            </a:prstGeom>
            <a:solidFill>
              <a:schemeClr val="tx1"/>
            </a:solidFill>
            <a:ln w="57150">
              <a:solidFill>
                <a:schemeClr val="tx1"/>
              </a:solidFill>
            </a:ln>
          </p:spPr>
        </p:pic>
        <p:sp>
          <p:nvSpPr>
            <p:cNvPr id="11" name="TextovéPole 10"/>
            <p:cNvSpPr txBox="1"/>
            <p:nvPr/>
          </p:nvSpPr>
          <p:spPr>
            <a:xfrm>
              <a:off x="7326588" y="5161952"/>
              <a:ext cx="14205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accent6"/>
                  </a:solidFill>
                </a:rPr>
                <a:t>Image from Wikipedia</a:t>
              </a:r>
              <a:endParaRPr lang="cs-CZ" sz="1000" dirty="0">
                <a:solidFill>
                  <a:schemeClr val="accent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226425" cy="2209800"/>
          </a:xfrm>
        </p:spPr>
        <p:txBody>
          <a:bodyPr/>
          <a:lstStyle/>
          <a:p>
            <a:pPr eaLnBrk="1" hangingPunct="1">
              <a:defRPr/>
            </a:pPr>
            <a:r>
              <a:rPr lang="cs-CZ" sz="7200" b="1" dirty="0" smtClean="0">
                <a:solidFill>
                  <a:srgbClr val="FF99FF"/>
                </a:solidFill>
              </a:rPr>
              <a:t>Formátování výstupu</a:t>
            </a:r>
            <a:endParaRPr lang="en-US" sz="7200" b="1" dirty="0" smtClean="0">
              <a:solidFill>
                <a:srgbClr val="FF99FF"/>
              </a:solidFill>
            </a:endParaRP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048000"/>
            <a:ext cx="6248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Reálná čísla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Reprezentace</a:t>
            </a:r>
            <a:r>
              <a:rPr lang="cs-CZ" sz="3200" b="1" dirty="0">
                <a:solidFill>
                  <a:srgbClr val="FFFFFF"/>
                </a:solidFill>
              </a:rPr>
              <a:t>: mantisa + </a:t>
            </a:r>
            <a:r>
              <a:rPr lang="cs-CZ" sz="3200" b="1" dirty="0" smtClean="0">
                <a:solidFill>
                  <a:srgbClr val="FFFFFF"/>
                </a:solidFill>
              </a:rPr>
              <a:t>exponent</a:t>
            </a:r>
            <a:endParaRPr lang="en-US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Důsledky:</a:t>
            </a:r>
            <a:endParaRPr lang="cs-CZ" sz="32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314159265358979000000000000000000000000 </a:t>
            </a:r>
            <a:r>
              <a:rPr lang="cs-CZ" sz="2400" b="1" dirty="0">
                <a:solidFill>
                  <a:srgbClr val="FFFFFF"/>
                </a:solidFill>
              </a:rPr>
              <a:t>– </a:t>
            </a:r>
            <a:r>
              <a:rPr lang="cs-CZ" sz="2400" b="1" dirty="0">
                <a:solidFill>
                  <a:srgbClr val="00FF00"/>
                </a:solidFill>
              </a:rPr>
              <a:t>OK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>
                <a:solidFill>
                  <a:srgbClr val="FFFFFF"/>
                </a:solidFill>
              </a:rPr>
              <a:t>0,00000000000000000000000314159265358979 – </a:t>
            </a:r>
            <a:r>
              <a:rPr lang="cs-CZ" sz="2400" b="1" dirty="0">
                <a:solidFill>
                  <a:srgbClr val="00FF00"/>
                </a:solidFill>
              </a:rPr>
              <a:t>OK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>
                <a:solidFill>
                  <a:srgbClr val="FFFFFF"/>
                </a:solidFill>
              </a:rPr>
              <a:t>… ale při součtu se přesnost ztratí!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400" b="1" dirty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98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Reálná čísla – nepřesnosti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Čísla </a:t>
            </a:r>
            <a:r>
              <a:rPr lang="cs-CZ" sz="3200" b="1" dirty="0">
                <a:solidFill>
                  <a:srgbClr val="FFFFFF"/>
                </a:solidFill>
              </a:rPr>
              <a:t>j</a:t>
            </a:r>
            <a:r>
              <a:rPr lang="cs-CZ" sz="3200" b="1" dirty="0" smtClean="0">
                <a:solidFill>
                  <a:srgbClr val="FFFFFF"/>
                </a:solidFill>
              </a:rPr>
              <a:t>sou nepřesná </a:t>
            </a:r>
            <a:r>
              <a:rPr lang="cs-CZ" sz="3200" b="1" dirty="0">
                <a:solidFill>
                  <a:srgbClr val="FFFFFF"/>
                </a:solidFill>
              </a:rPr>
              <a:t>sama o </a:t>
            </a:r>
            <a:r>
              <a:rPr lang="cs-CZ" sz="3200" b="1" dirty="0" smtClean="0">
                <a:solidFill>
                  <a:srgbClr val="FFFFFF"/>
                </a:solidFill>
              </a:rPr>
              <a:t>sobě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Ne každé reálné číslo jde uložit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Jen racionální a ještě </a:t>
            </a:r>
            <a:r>
              <a:rPr lang="en-US" sz="2800" b="1" dirty="0" smtClean="0">
                <a:solidFill>
                  <a:srgbClr val="FFFFFF"/>
                </a:solidFill>
              </a:rPr>
              <a:t>ne </a:t>
            </a:r>
            <a:r>
              <a:rPr lang="cs-CZ" sz="2800" b="1" dirty="0" smtClean="0">
                <a:solidFill>
                  <a:srgbClr val="FFFFFF"/>
                </a:solidFill>
              </a:rPr>
              <a:t>všechna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… včetně těch s konečným </a:t>
            </a:r>
            <a:r>
              <a:rPr lang="en-US" sz="2800" b="1" dirty="0" smtClean="0">
                <a:solidFill>
                  <a:srgbClr val="FFFFFF"/>
                </a:solidFill>
              </a:rPr>
              <a:t>des. r</a:t>
            </a:r>
            <a:r>
              <a:rPr lang="cs-CZ" sz="2800" b="1" dirty="0" err="1" smtClean="0">
                <a:solidFill>
                  <a:srgbClr val="FFFFFF"/>
                </a:solidFill>
              </a:rPr>
              <a:t>ozvojem</a:t>
            </a:r>
            <a:endParaRPr lang="en-US" sz="2800" b="1" dirty="0" smtClean="0">
              <a:solidFill>
                <a:srgbClr val="FFFFFF"/>
              </a:solidFill>
            </a:endParaRP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>
                <a:solidFill>
                  <a:srgbClr val="FFFFFF"/>
                </a:solidFill>
              </a:rPr>
              <a:t>0,</a:t>
            </a:r>
            <a:r>
              <a:rPr lang="en-US" sz="2400" b="1" dirty="0">
                <a:solidFill>
                  <a:srgbClr val="FFFFFF"/>
                </a:solidFill>
              </a:rPr>
              <a:t>1</a:t>
            </a:r>
            <a:r>
              <a:rPr lang="cs-CZ" sz="2400" b="1" dirty="0">
                <a:solidFill>
                  <a:srgbClr val="FFFFFF"/>
                </a:solidFill>
              </a:rPr>
              <a:t>25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cs-CZ" sz="2400" b="1" dirty="0">
                <a:solidFill>
                  <a:srgbClr val="FFFFFF"/>
                </a:solidFill>
              </a:rPr>
              <a:t>desítkově </a:t>
            </a:r>
            <a:r>
              <a:rPr lang="en-US" sz="2400" b="1" dirty="0">
                <a:solidFill>
                  <a:srgbClr val="FFFFFF"/>
                </a:solidFill>
                <a:sym typeface="Wingdings" pitchFamily="2" charset="2"/>
              </a:rPr>
              <a:t> </a:t>
            </a:r>
            <a:r>
              <a:rPr lang="en-US" sz="2400" b="1" dirty="0">
                <a:solidFill>
                  <a:srgbClr val="00FF00"/>
                </a:solidFill>
                <a:sym typeface="Wingdings" pitchFamily="2" charset="2"/>
              </a:rPr>
              <a:t>0,001</a:t>
            </a:r>
            <a:r>
              <a:rPr lang="cs-CZ" sz="2400" b="1" dirty="0">
                <a:solidFill>
                  <a:srgbClr val="FFFFFF"/>
                </a:solidFill>
                <a:sym typeface="Wingdings" pitchFamily="2" charset="2"/>
              </a:rPr>
              <a:t> binárně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>
                <a:solidFill>
                  <a:srgbClr val="FFFFFF"/>
                </a:solidFill>
                <a:sym typeface="Wingdings" pitchFamily="2" charset="2"/>
              </a:rPr>
              <a:t>0,</a:t>
            </a:r>
            <a:r>
              <a:rPr lang="en-US" sz="2400" b="1" dirty="0">
                <a:solidFill>
                  <a:srgbClr val="FFFFFF"/>
                </a:solidFill>
                <a:sym typeface="Wingdings" pitchFamily="2" charset="2"/>
              </a:rPr>
              <a:t>2</a:t>
            </a:r>
            <a:r>
              <a:rPr lang="cs-CZ" sz="2400" b="1" dirty="0">
                <a:solidFill>
                  <a:srgbClr val="FFFFFF"/>
                </a:solidFill>
                <a:sym typeface="Wingdings" pitchFamily="2" charset="2"/>
              </a:rPr>
              <a:t> desítkově </a:t>
            </a:r>
            <a:r>
              <a:rPr lang="en-US" sz="2400" b="1" dirty="0">
                <a:solidFill>
                  <a:srgbClr val="FFFFFF"/>
                </a:solidFill>
                <a:sym typeface="Wingdings" pitchFamily="2" charset="2"/>
              </a:rPr>
              <a:t> </a:t>
            </a:r>
            <a:r>
              <a:rPr lang="en-US" sz="2400" b="1" dirty="0">
                <a:solidFill>
                  <a:srgbClr val="FF0000"/>
                </a:solidFill>
                <a:sym typeface="Wingdings" pitchFamily="2" charset="2"/>
              </a:rPr>
              <a:t>0,001100110011…</a:t>
            </a:r>
            <a:r>
              <a:rPr lang="cs-CZ" sz="2400" b="1" dirty="0">
                <a:solidFill>
                  <a:srgbClr val="FFFFFF"/>
                </a:solidFill>
                <a:sym typeface="Wingdings" pitchFamily="2" charset="2"/>
              </a:rPr>
              <a:t> binárně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99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Nepřesnosti – kdy vadí?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>
              <a:spcBef>
                <a:spcPct val="20000"/>
              </a:spcBef>
              <a:buClr>
                <a:srgbClr val="CCECFF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FFFFFF"/>
                </a:solidFill>
              </a:rPr>
              <a:t>Při výpisu se zaokrouhlí =&gt; nevadí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00FFFF"/>
                </a:solidFill>
              </a:rPr>
              <a:t>Kdy </a:t>
            </a:r>
            <a:r>
              <a:rPr lang="cs-CZ" sz="3200" b="1" dirty="0" smtClean="0">
                <a:solidFill>
                  <a:srgbClr val="00FFFF"/>
                </a:solidFill>
              </a:rPr>
              <a:t>nám nepřesnosti budou vadit??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Při operacích se chyby „nabalují“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Záleží na okolnostech (příklad s odrazy)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Nutno na to pamatovat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0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Ale to není vše … kdy to ještě vadí?</a:t>
            </a:r>
            <a:endParaRPr lang="cs-CZ" sz="32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800" b="1" dirty="0" smtClean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Nepřesnosti – kdy vadí?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>
              <a:spcBef>
                <a:spcPct val="20000"/>
              </a:spcBef>
              <a:buClr>
                <a:srgbClr val="CCECFF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„I malá nepřesnost může způsobit velké následky …“</a:t>
            </a:r>
          </a:p>
          <a:p>
            <a:pPr marL="800100" lvl="1" indent="-342900">
              <a:spcBef>
                <a:spcPct val="20000"/>
              </a:spcBef>
              <a:buClr>
                <a:srgbClr val="CCECFF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Kdy?</a:t>
            </a:r>
          </a:p>
          <a:p>
            <a:pPr marL="800100" lvl="1" indent="-342900">
              <a:spcBef>
                <a:spcPct val="20000"/>
              </a:spcBef>
              <a:buClr>
                <a:srgbClr val="CCECFF"/>
              </a:buClr>
              <a:buSzPct val="115000"/>
              <a:buFont typeface="Wingdings" pitchFamily="2" charset="2"/>
              <a:buChar char="§"/>
            </a:pPr>
            <a:endParaRPr lang="cs-CZ" sz="2400" b="1" dirty="0" smtClean="0">
              <a:solidFill>
                <a:srgbClr val="FFFFFF"/>
              </a:solidFill>
            </a:endParaRPr>
          </a:p>
          <a:p>
            <a:pPr marL="342900" lvl="0" indent="-342900">
              <a:spcBef>
                <a:spcPct val="20000"/>
              </a:spcBef>
              <a:buClr>
                <a:srgbClr val="CCECFF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Rychle rostoucí funkce (zejm. do ∞)</a:t>
            </a:r>
          </a:p>
          <a:p>
            <a:pPr marL="800100" lvl="1" indent="-342900">
              <a:spcBef>
                <a:spcPct val="20000"/>
              </a:spcBef>
              <a:buClr>
                <a:srgbClr val="CCECFF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Tangens, 1/x</a:t>
            </a:r>
            <a:endParaRPr lang="cs-CZ" sz="2400" b="1" dirty="0">
              <a:solidFill>
                <a:srgbClr val="FFFFFF"/>
              </a:solidFill>
            </a:endParaRP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0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Nespojité funkce</a:t>
            </a:r>
            <a:endParaRPr lang="cs-CZ" sz="32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rgbClr val="CCECFF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Porovnání</a:t>
            </a:r>
            <a:endParaRPr lang="cs-CZ" sz="2400" b="1" dirty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5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Porovnávání reálných čísel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Co vypíše následující kód?</a:t>
            </a: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" y="2590800"/>
            <a:ext cx="8229600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x;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 (x = 0.0; x != 1.0; x += 0.</a:t>
            </a: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printf("%f\n", x);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57200" y="4648200"/>
            <a:ext cx="8229600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x;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 (x = 0.0; x &lt; 1.0; x += 0.02) {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printf("%f\n", x);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Porovnávání reálných čísel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PAMATUJTE: Desetinná čísla jsou nepřesná!!!</a:t>
            </a: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" y="2438400"/>
            <a:ext cx="4800600" cy="312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x;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 (x = 0.0;</a:t>
            </a: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 &lt; 1.0;</a:t>
            </a: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 += 0.</a:t>
            </a: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printf("%f\n", x);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8800" y="2438400"/>
            <a:ext cx="3048000" cy="3886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0.000000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0.100000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0.200000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0.300000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0.400000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0.500000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0.600000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0.700000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0.800000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0.900000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1.000000</a:t>
            </a:r>
          </a:p>
        </p:txBody>
      </p:sp>
      <p:sp>
        <p:nvSpPr>
          <p:cNvPr id="7" name="Elipsa 6"/>
          <p:cNvSpPr/>
          <p:nvPr/>
        </p:nvSpPr>
        <p:spPr>
          <a:xfrm>
            <a:off x="533400" y="3124200"/>
            <a:ext cx="1752600" cy="381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5562600" y="5715000"/>
            <a:ext cx="17526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11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Porovnávání reálných čísel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PAMATUJTE: Desetinná čísla jsou nepřesná!!!</a:t>
            </a: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" y="2438400"/>
            <a:ext cx="4800600" cy="312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x;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 (x = 0.0;</a:t>
            </a: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 &lt;</a:t>
            </a: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1.0;</a:t>
            </a: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 += 0.</a:t>
            </a: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02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printf("%f\n", x);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8800" y="2438400"/>
            <a:ext cx="3048000" cy="3886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endParaRPr lang="cs-CZ" sz="2200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0.860000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0.880000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0.900000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0.920000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0.940000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0.960000</a:t>
            </a:r>
          </a:p>
          <a:p>
            <a:pPr>
              <a:defRPr/>
            </a:pP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0.980000</a:t>
            </a:r>
          </a:p>
        </p:txBody>
      </p:sp>
      <p:sp>
        <p:nvSpPr>
          <p:cNvPr id="7" name="Elipsa 6"/>
          <p:cNvSpPr/>
          <p:nvPr/>
        </p:nvSpPr>
        <p:spPr>
          <a:xfrm>
            <a:off x="533400" y="3124200"/>
            <a:ext cx="1905000" cy="381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5486400" y="5029200"/>
            <a:ext cx="17526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11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Reálná čísla – příklad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Zjistěte, zda je bod </a:t>
            </a:r>
            <a:r>
              <a:rPr lang="en-US" sz="2400" b="1">
                <a:solidFill>
                  <a:srgbClr val="FFFFFF"/>
                </a:solidFill>
              </a:rPr>
              <a:t>[</a:t>
            </a:r>
            <a:r>
              <a:rPr lang="cs-CZ" sz="2400" b="1">
                <a:solidFill>
                  <a:srgbClr val="FFFFFF"/>
                </a:solidFill>
              </a:rPr>
              <a:t>X</a:t>
            </a:r>
            <a:r>
              <a:rPr lang="en-US" sz="2400" b="1">
                <a:solidFill>
                  <a:srgbClr val="FFFFFF"/>
                </a:solidFill>
              </a:rPr>
              <a:t>,Y]</a:t>
            </a:r>
            <a:r>
              <a:rPr lang="cs-CZ" sz="2400" b="1">
                <a:solidFill>
                  <a:srgbClr val="FFFFFF"/>
                </a:solidFill>
              </a:rPr>
              <a:t> uvnitř kruhu o poloměru R</a:t>
            </a: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" y="2438400"/>
            <a:ext cx="80772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 lIns="252000" tIns="180000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(sqrt(x*x + y*y) 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&lt;= 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ts val="0"/>
              </a:spcBef>
              <a:defRPr/>
            </a:pPr>
            <a:endParaRPr lang="cs-CZ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57200" y="4191000"/>
            <a:ext cx="80772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 lIns="252000" tIns="180000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(x*x + y*y 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&lt;= 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ts val="0"/>
              </a:spcBef>
              <a:defRPr/>
            </a:pPr>
            <a:endParaRPr lang="cs-CZ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57200" y="3276600"/>
            <a:ext cx="82264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Odmocnina je zbytečně pomalá a nepřesná</a:t>
            </a:r>
            <a:endParaRPr lang="en-US" sz="2400" b="1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57200" y="5029200"/>
            <a:ext cx="82264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Lepší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Funguje i pro celá čísla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… ale vlastně </a:t>
            </a:r>
            <a:r>
              <a:rPr lang="cs-CZ" sz="2400" b="1">
                <a:solidFill>
                  <a:srgbClr val="FF0000"/>
                </a:solidFill>
              </a:rPr>
              <a:t>JEN</a:t>
            </a:r>
            <a:r>
              <a:rPr lang="cs-CZ" sz="2400" b="1">
                <a:solidFill>
                  <a:srgbClr val="FFFFFF"/>
                </a:solidFill>
              </a:rPr>
              <a:t> pro celá čísla</a:t>
            </a:r>
            <a:endParaRPr lang="en-US" sz="2400" b="1">
              <a:solidFill>
                <a:srgbClr val="FFFFFF"/>
              </a:solidFill>
            </a:endParaRPr>
          </a:p>
        </p:txBody>
      </p:sp>
      <p:pic>
        <p:nvPicPr>
          <p:cNvPr id="15" name="Picture 8" descr="C:\Documents and Settings\martin\Local Settings\Temporary Internet Files\Content.IE5\V6CDNY6S\MC9004112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495800"/>
            <a:ext cx="1524000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1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12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Reálná čísla – příklad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" y="1676400"/>
            <a:ext cx="80772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 lIns="252000" tIns="180000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(x*x + y*y 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&lt;= 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3400" y="3733800"/>
            <a:ext cx="80772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 lIns="252000" tIns="180000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 final EPS = 1E-8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defRPr/>
            </a:pPr>
            <a:endParaRPr lang="en-US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(x*x + y*y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EPS)</a:t>
            </a:r>
          </a:p>
          <a:p>
            <a:pPr>
              <a:spcBef>
                <a:spcPts val="0"/>
              </a:spcBef>
              <a:defRPr/>
            </a:pPr>
            <a:r>
              <a:rPr lang="en-US" sz="20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 </a:t>
            </a:r>
            <a:r>
              <a:rPr lang="cs-CZ" sz="20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včetně kružnice </a:t>
            </a:r>
            <a:r>
              <a:rPr lang="en-US" sz="20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spcBef>
                <a:spcPts val="0"/>
              </a:spcBef>
              <a:defRPr/>
            </a:pPr>
            <a:endParaRPr lang="en-US" sz="14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(x*x + y*y 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 EPS)</a:t>
            </a:r>
          </a:p>
          <a:p>
            <a:pPr>
              <a:spcBef>
                <a:spcPts val="0"/>
              </a:spcBef>
              <a:defRPr/>
            </a:pPr>
            <a:r>
              <a:rPr lang="en-US" sz="20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 vyjma </a:t>
            </a:r>
            <a:r>
              <a:rPr lang="cs-CZ" sz="20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kružnice </a:t>
            </a:r>
            <a:r>
              <a:rPr lang="en-US" sz="20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spcBef>
                <a:spcPts val="0"/>
              </a:spcBef>
              <a:defRPr/>
            </a:pPr>
            <a:endParaRPr lang="cs-CZ" sz="24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5368" name="Picture 8" descr="C:\Documents and Settings\martin\Local Settings\Temporary Internet Files\Content.IE5\V6CDNY6S\MC9004112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524000"/>
            <a:ext cx="8382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1" descr="C:\Documents and Settings\martin\Local Settings\Temporary Internet Files\Content.IE5\V472NZYF\MC90043260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3505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3"/>
          <p:cNvSpPr>
            <a:spLocks noChangeArrowheads="1"/>
          </p:cNvSpPr>
          <p:nvPr/>
        </p:nvSpPr>
        <p:spPr bwMode="auto">
          <a:xfrm>
            <a:off x="457200" y="2438400"/>
            <a:ext cx="8226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>
                <a:solidFill>
                  <a:srgbClr val="FFFFFF"/>
                </a:solidFill>
              </a:rPr>
              <a:t>Nevhodné kvůli nepřesnostem reálných čísel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000" b="1">
                <a:solidFill>
                  <a:srgbClr val="FFFFFF"/>
                </a:solidFill>
              </a:rPr>
              <a:t>Bod ležící na kružnici testem projít může a nemusí</a:t>
            </a:r>
            <a:endParaRPr lang="en-US" sz="2000" b="1">
              <a:solidFill>
                <a:srgbClr val="FFFFFF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2971800" y="3733800"/>
            <a:ext cx="2362200" cy="685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2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13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„Magické epsilon“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17443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u="sng">
                <a:solidFill>
                  <a:srgbClr val="FFFFFF"/>
                </a:solidFill>
              </a:rPr>
              <a:t>Vždy</a:t>
            </a:r>
            <a:r>
              <a:rPr lang="cs-CZ" sz="3200" b="1">
                <a:solidFill>
                  <a:srgbClr val="FFFFFF"/>
                </a:solidFill>
              </a:rPr>
              <a:t> používejte pro porovnávání!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>
                <a:solidFill>
                  <a:srgbClr val="FFFFFF"/>
                </a:solidFill>
              </a:rPr>
              <a:t>Pokud existuje rozdíl mezi </a:t>
            </a:r>
            <a:r>
              <a:rPr lang="en-US" sz="2800" b="1">
                <a:solidFill>
                  <a:srgbClr val="FFFFFF"/>
                </a:solidFill>
              </a:rPr>
              <a:t>&lt; a &lt;=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>
                <a:solidFill>
                  <a:srgbClr val="FFFFFF"/>
                </a:solidFill>
              </a:rPr>
              <a:t>Na úplnou rovnost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800" b="1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800" b="1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>
                <a:solidFill>
                  <a:srgbClr val="FFFFFF"/>
                </a:solidFill>
              </a:rPr>
              <a:t>Jak e</a:t>
            </a:r>
            <a:r>
              <a:rPr lang="en-US" sz="3200" b="1">
                <a:solidFill>
                  <a:srgbClr val="FFFFFF"/>
                </a:solidFill>
              </a:rPr>
              <a:t>psilon</a:t>
            </a:r>
            <a:r>
              <a:rPr lang="cs-CZ" sz="3200" b="1">
                <a:solidFill>
                  <a:srgbClr val="FFFFFF"/>
                </a:solidFill>
              </a:rPr>
              <a:t> vybrat?</a:t>
            </a:r>
            <a:endParaRPr lang="en-US" sz="3200" b="1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>
                <a:solidFill>
                  <a:srgbClr val="FFFFFF"/>
                </a:solidFill>
              </a:rPr>
              <a:t>Dostatečně velké, aby pomohlo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>
                <a:solidFill>
                  <a:srgbClr val="FFFFFF"/>
                </a:solidFill>
              </a:rPr>
              <a:t>Dostatečně malé, aby nevadilo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>
                <a:solidFill>
                  <a:srgbClr val="FFFFFF"/>
                </a:solidFill>
                <a:sym typeface="Wingdings" pitchFamily="2" charset="2"/>
              </a:rPr>
              <a:t> o několik řádů menší než hodnoty</a:t>
            </a:r>
            <a:endParaRPr lang="cs-CZ" sz="2800" b="1">
              <a:solidFill>
                <a:srgbClr val="FFFFFF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3400" y="3200400"/>
            <a:ext cx="80772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 lIns="252000" tIns="46800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 abs(a-b) &lt; EPS )</a:t>
            </a:r>
          </a:p>
        </p:txBody>
      </p:sp>
      <p:pic>
        <p:nvPicPr>
          <p:cNvPr id="8" name="Picture 11" descr="C:\Documents and Settings\martin\Local Settings\Temporary Internet Files\Content.IE5\V472NZYF\MC90043260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971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Desetinná čísla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FFFFFF"/>
                </a:solidFill>
              </a:rPr>
              <a:t>Daný počet desetinných míst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Zaokrouhlování</a:t>
            </a:r>
            <a:r>
              <a:rPr lang="cs-CZ" sz="3200" b="1" dirty="0">
                <a:solidFill>
                  <a:srgbClr val="FFFFFF"/>
                </a:solidFill>
              </a:rPr>
              <a:t> </a:t>
            </a:r>
            <a:r>
              <a:rPr lang="cs-CZ" sz="3200" b="1" dirty="0" smtClean="0">
                <a:solidFill>
                  <a:srgbClr val="FFFFFF"/>
                </a:solidFill>
              </a:rPr>
              <a:t>(dle požadavků)</a:t>
            </a:r>
            <a:endParaRPr lang="cs-CZ" sz="28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3.141592</a:t>
            </a:r>
            <a:r>
              <a:rPr lang="en-US" sz="3200" b="1" dirty="0">
                <a:solidFill>
                  <a:srgbClr val="FFFFFF"/>
                </a:solidFill>
              </a:rPr>
              <a:t>6</a:t>
            </a:r>
            <a:r>
              <a:rPr lang="cs-CZ" sz="3200" b="1" dirty="0">
                <a:solidFill>
                  <a:srgbClr val="FFFFFF"/>
                </a:solidFill>
              </a:rPr>
              <a:t>535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FFFFFF"/>
                </a:solidFill>
              </a:rPr>
              <a:t>3.14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FFFFFF"/>
                </a:solidFill>
              </a:rPr>
              <a:t>3.142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FFFFFF"/>
                </a:solidFill>
              </a:rPr>
              <a:t>42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FFFFFF"/>
                </a:solidFill>
              </a:rPr>
              <a:t>42.000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Epsilon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Co když neznáme rozsah hodnot?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Relativní epsilon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32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FFFFFF"/>
                </a:solidFill>
              </a:rPr>
              <a:t>Co </a:t>
            </a:r>
            <a:r>
              <a:rPr lang="cs-CZ" sz="3200" b="1" dirty="0" smtClean="0">
                <a:solidFill>
                  <a:srgbClr val="FFFFFF"/>
                </a:solidFill>
              </a:rPr>
              <a:t>je na tomhle špatně?</a:t>
            </a:r>
            <a:endParaRPr lang="cs-CZ" sz="32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Problém blízko nuly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b nebo obě (a</a:t>
            </a:r>
            <a:r>
              <a:rPr lang="en-US" sz="2400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&lt;0 &amp;&amp; b&gt;0 =&gt; false)</a:t>
            </a:r>
            <a:endParaRPr lang="cs-CZ" sz="2400" b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Není symetrické!</a:t>
            </a:r>
            <a:endParaRPr lang="cs-CZ" sz="28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800" b="1" dirty="0" smtClean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3701" y="2819400"/>
            <a:ext cx="8077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 lIns="252000" tIns="180000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cs-CZ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(Math.abs</a:t>
            </a: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((a-b)/b) &lt; </a:t>
            </a:r>
            <a:r>
              <a:rPr lang="cs-CZ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EPS) . . .</a:t>
            </a:r>
            <a:endParaRPr lang="en-US" sz="22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Epsilon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Situace se nám komplikuje…</a:t>
            </a:r>
          </a:p>
          <a:p>
            <a:pPr marL="8001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>
                <a:solidFill>
                  <a:srgbClr val="00FFFF"/>
                </a:solidFill>
              </a:rPr>
              <a:t>http://floating-point-gui.de/errors/comparison</a:t>
            </a:r>
            <a:r>
              <a:rPr lang="cs-CZ" sz="2400" b="1" dirty="0" smtClean="0">
                <a:solidFill>
                  <a:srgbClr val="00FFFF"/>
                </a:solidFill>
              </a:rPr>
              <a:t>/</a:t>
            </a:r>
            <a:endParaRPr lang="cs-CZ" sz="2400" b="1" dirty="0">
              <a:solidFill>
                <a:srgbClr val="00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3400" y="2667000"/>
            <a:ext cx="8077200" cy="3581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 lIns="252000" tIns="46800">
            <a:normAutofit fontScale="92500" lnSpcReduction="20000"/>
          </a:bodyPr>
          <a:lstStyle/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 absA = Math.abs(a);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 absB = Math.abs(b);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 diff = Math.abs(a - b);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(a == b) { </a:t>
            </a:r>
            <a:r>
              <a:rPr lang="en-US" sz="24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shortcut, handles infinities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else if (a * b == 0) </a:t>
            </a: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cs-CZ" sz="24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noProof="1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or b or both are zero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relative error is not meaningful here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diff &lt; (epsilon * epsilon);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else </a:t>
            </a: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cs-CZ" sz="24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cs-CZ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noProof="1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noProof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use relative error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diff / (absA + absB) &lt; epsilon;</a:t>
            </a:r>
          </a:p>
          <a:p>
            <a:pPr>
              <a:spcBef>
                <a:spcPts val="0"/>
              </a:spcBef>
              <a:defRPr/>
            </a:pPr>
            <a:r>
              <a:rPr lang="en-US" sz="24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2" descr="C:\Documents and Settings\martin\Local Settings\Temporary Internet Files\Content.IE5\RGSG06ZR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799" y="2438400"/>
            <a:ext cx="14065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657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Porovnávání reálných čísel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i="1" dirty="0" smtClean="0">
                <a:solidFill>
                  <a:srgbClr val="FFFFFF"/>
                </a:solidFill>
              </a:rPr>
              <a:t>„Úkrok stranou“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Norma IEEE 754 má další pozitivum: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„Po sobě následující“ </a:t>
            </a:r>
            <a:r>
              <a:rPr lang="cs-CZ" sz="2800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(co to znamená??)</a:t>
            </a:r>
            <a:r>
              <a:rPr lang="cs-CZ" sz="2800" b="1" dirty="0" smtClean="0">
                <a:solidFill>
                  <a:srgbClr val="FFFFFF"/>
                </a:solidFill>
              </a:rPr>
              <a:t> reálná čísla jsou </a:t>
            </a:r>
            <a:r>
              <a:rPr lang="cs-CZ" sz="2800" b="1" dirty="0" err="1" smtClean="0">
                <a:solidFill>
                  <a:srgbClr val="FFFFFF"/>
                </a:solidFill>
              </a:rPr>
              <a:t>bitově</a:t>
            </a:r>
            <a:r>
              <a:rPr lang="cs-CZ" sz="2800" b="1" dirty="0" smtClean="0">
                <a:solidFill>
                  <a:srgbClr val="FFFFFF"/>
                </a:solidFill>
              </a:rPr>
              <a:t> reprezentována stejně jako po sobě jdoucí celá čísla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57200" y="4495800"/>
            <a:ext cx="82296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endParaRPr lang="cs-CZ" sz="22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(*(int*)&amp;f1 &lt; *(int*)&amp;f2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. . .</a:t>
            </a:r>
          </a:p>
          <a:p>
            <a:pPr>
              <a:defRPr/>
            </a:pPr>
            <a:endParaRPr lang="cs-CZ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f1 &lt; f2) . . .</a:t>
            </a:r>
            <a:endParaRPr lang="cs-CZ" sz="22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10" name="TextovéPole 6"/>
          <p:cNvSpPr txBox="1">
            <a:spLocks noChangeArrowheads="1"/>
          </p:cNvSpPr>
          <p:nvPr/>
        </p:nvSpPr>
        <p:spPr bwMode="auto">
          <a:xfrm>
            <a:off x="7010400" y="4395669"/>
            <a:ext cx="1524000" cy="52387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Impact" pitchFamily="34" charset="0"/>
              </a:rPr>
              <a:t>C / C++</a:t>
            </a:r>
            <a:endParaRPr lang="cs-CZ" sz="28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4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Porovnávání reálných čísel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=&gt; Lze porovnat jako </a:t>
            </a:r>
            <a:r>
              <a:rPr lang="cs-CZ" sz="3200" b="1" dirty="0" err="1" smtClean="0">
                <a:solidFill>
                  <a:srgbClr val="FFFFFF"/>
                </a:solidFill>
              </a:rPr>
              <a:t>int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Rovnost &lt;=&gt; neleží mezi více než X jiných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Ale p</a:t>
            </a:r>
            <a:r>
              <a:rPr lang="en-US" sz="3200" b="1" dirty="0" smtClean="0">
                <a:solidFill>
                  <a:srgbClr val="FFFFFF"/>
                </a:solidFill>
              </a:rPr>
              <a:t>o</a:t>
            </a:r>
            <a:r>
              <a:rPr lang="cs-CZ" sz="3200" b="1" dirty="0" smtClean="0">
                <a:solidFill>
                  <a:srgbClr val="FFFFFF"/>
                </a:solidFill>
              </a:rPr>
              <a:t>zor!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speciální případy (</a:t>
            </a:r>
            <a:r>
              <a:rPr lang="cs-CZ" sz="2800" b="1" dirty="0" err="1" smtClean="0">
                <a:solidFill>
                  <a:srgbClr val="FFFFFF"/>
                </a:solidFill>
              </a:rPr>
              <a:t>NaN</a:t>
            </a:r>
            <a:r>
              <a:rPr lang="cs-CZ" sz="2800" b="1" dirty="0" smtClean="0">
                <a:solidFill>
                  <a:srgbClr val="FFFFFF"/>
                </a:solidFill>
              </a:rPr>
              <a:t>, největší číslo)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přesnou délku (</a:t>
            </a:r>
            <a:r>
              <a:rPr lang="cs-CZ" sz="2800" b="1" dirty="0" err="1" smtClean="0">
                <a:solidFill>
                  <a:srgbClr val="FFFFFF"/>
                </a:solidFill>
              </a:rPr>
              <a:t>float</a:t>
            </a:r>
            <a:r>
              <a:rPr lang="en-US" sz="2800" b="1" dirty="0" smtClean="0">
                <a:solidFill>
                  <a:srgbClr val="FFFFFF"/>
                </a:solidFill>
              </a:rPr>
              <a:t> – </a:t>
            </a:r>
            <a:r>
              <a:rPr lang="en-US" sz="2800" b="1" dirty="0" err="1" smtClean="0">
                <a:solidFill>
                  <a:srgbClr val="FFFFFF"/>
                </a:solidFill>
              </a:rPr>
              <a:t>int</a:t>
            </a:r>
            <a:r>
              <a:rPr lang="en-US" sz="2800" b="1" dirty="0" smtClean="0">
                <a:solidFill>
                  <a:srgbClr val="FFFFFF"/>
                </a:solidFill>
              </a:rPr>
              <a:t>, double – long)</a:t>
            </a:r>
            <a:endParaRPr lang="cs-CZ" sz="2800" b="1" dirty="0" smtClean="0">
              <a:solidFill>
                <a:srgbClr val="FFFFFF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57200" y="4572000"/>
            <a:ext cx="8229600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almostEquals(float 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float 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cs-CZ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(A == 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B) return 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defRPr/>
            </a:pP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int 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intDiff = abs(*(int*)&amp;A - *(int*)&amp;B);</a:t>
            </a:r>
          </a:p>
          <a:p>
            <a:pPr>
              <a:defRPr/>
            </a:pP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return (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intDiff &lt;= 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MAX_ERROR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cs-CZ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cs-CZ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10" name="TextovéPole 6"/>
          <p:cNvSpPr txBox="1">
            <a:spLocks noChangeArrowheads="1"/>
          </p:cNvSpPr>
          <p:nvPr/>
        </p:nvSpPr>
        <p:spPr bwMode="auto">
          <a:xfrm>
            <a:off x="7002843" y="4419600"/>
            <a:ext cx="1524000" cy="52387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latin typeface="Impact" pitchFamily="34" charset="0"/>
              </a:rPr>
              <a:t>C</a:t>
            </a:r>
            <a:r>
              <a:rPr lang="en-US" sz="2800" dirty="0">
                <a:latin typeface="Impact" pitchFamily="34" charset="0"/>
              </a:rPr>
              <a:t>++</a:t>
            </a:r>
            <a:endParaRPr lang="cs-CZ" sz="28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55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Porovnávání čísel – důsledky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To se nám to zkomplikovalo, že?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1600" b="1" dirty="0" smtClean="0">
              <a:solidFill>
                <a:srgbClr val="FFFFFF"/>
              </a:solidFill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cs-CZ" sz="3200" b="1" u="sng" dirty="0" smtClean="0">
                <a:solidFill>
                  <a:srgbClr val="FFFFFF"/>
                </a:solidFill>
              </a:rPr>
              <a:t>Praktické důsledky: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Double místo </a:t>
            </a:r>
            <a:r>
              <a:rPr lang="cs-CZ" sz="2800" b="1" dirty="0" err="1" smtClean="0">
                <a:solidFill>
                  <a:srgbClr val="FFFFFF"/>
                </a:solidFill>
              </a:rPr>
              <a:t>Float</a:t>
            </a:r>
            <a:endParaRPr lang="cs-CZ" sz="28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Pokud záleží na rovnosti, musí být EPS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Známe-li rozsahy čísel, může být pevné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Naštěstí pro nás, v těchto úlohách většinou rozsahy známe…</a:t>
            </a:r>
            <a:endParaRPr lang="cs-CZ" sz="2800" b="1" dirty="0" smtClean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Neznáme-li rozsahy, je to složitější</a:t>
            </a: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Speciální hodnoty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Interpretace: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Exponent: +127 </a:t>
            </a:r>
            <a:r>
              <a:rPr lang="cs-CZ" sz="2400" b="1" dirty="0" smtClean="0">
                <a:solidFill>
                  <a:srgbClr val="FFFFFF"/>
                </a:solidFill>
              </a:rPr>
              <a:t>(„offsetový kód“)</a:t>
            </a:r>
            <a:endParaRPr lang="cs-CZ" sz="3200" b="1" dirty="0" smtClean="0">
              <a:solidFill>
                <a:srgbClr val="FFFFFF"/>
              </a:solidFill>
            </a:endParaRP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00 i FF je speciální (tj. použito -126 až +127)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Mantisa: implicitní 1 na začátku</a:t>
            </a:r>
            <a:endParaRPr lang="en-US" sz="3200" b="1" dirty="0" smtClean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pSp>
        <p:nvGrpSpPr>
          <p:cNvPr id="7" name="Skupina 6"/>
          <p:cNvGrpSpPr/>
          <p:nvPr/>
        </p:nvGrpSpPr>
        <p:grpSpPr>
          <a:xfrm>
            <a:off x="533400" y="4330204"/>
            <a:ext cx="8240849" cy="1153397"/>
            <a:chOff x="571133" y="3350904"/>
            <a:chExt cx="8240849" cy="1153397"/>
          </a:xfrm>
        </p:grpSpPr>
        <p:pic>
          <p:nvPicPr>
            <p:cNvPr id="8" name="Picture 2" descr="http://upload.wikimedia.org/wikipedia/commons/thumb/d/d2/Float_example.svg/1000px-Float_example.svg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133" y="3350904"/>
              <a:ext cx="8112492" cy="1030287"/>
            </a:xfrm>
            <a:prstGeom prst="rect">
              <a:avLst/>
            </a:prstGeom>
            <a:solidFill>
              <a:schemeClr val="tx1"/>
            </a:solidFill>
            <a:ln w="57150">
              <a:solidFill>
                <a:schemeClr val="tx1"/>
              </a:solidFill>
            </a:ln>
          </p:spPr>
        </p:pic>
        <p:sp>
          <p:nvSpPr>
            <p:cNvPr id="9" name="TextovéPole 8"/>
            <p:cNvSpPr txBox="1"/>
            <p:nvPr/>
          </p:nvSpPr>
          <p:spPr>
            <a:xfrm>
              <a:off x="7391400" y="4258080"/>
              <a:ext cx="14205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accent6"/>
                  </a:solidFill>
                </a:rPr>
                <a:t>Image from Wikipedia</a:t>
              </a:r>
              <a:endParaRPr lang="cs-CZ" sz="1000" dirty="0">
                <a:solidFill>
                  <a:schemeClr val="accent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18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Speciální hodnoty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FFFFFF"/>
                </a:solidFill>
              </a:rPr>
              <a:t>+0 / -0</a:t>
            </a:r>
            <a:r>
              <a:rPr lang="cs-CZ" sz="3200" b="1" dirty="0" smtClean="0">
                <a:solidFill>
                  <a:srgbClr val="FFFFFF"/>
                </a:solidFill>
              </a:rPr>
              <a:t> (EXP=x00, M=0)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Tisk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Některé operace (1</a:t>
            </a:r>
            <a:r>
              <a:rPr lang="en-US" sz="2800" b="1" dirty="0" smtClean="0">
                <a:solidFill>
                  <a:srgbClr val="FFFFFF"/>
                </a:solidFill>
              </a:rPr>
              <a:t>/x)</a:t>
            </a:r>
            <a:endParaRPr lang="cs-CZ" sz="28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28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FFFFFF"/>
                </a:solidFill>
              </a:rPr>
              <a:t>subnormal</a:t>
            </a:r>
            <a:r>
              <a:rPr lang="cs-CZ" sz="3200" b="1" dirty="0" smtClean="0">
                <a:solidFill>
                  <a:srgbClr val="FFFFFF"/>
                </a:solidFill>
              </a:rPr>
              <a:t> (EXP=x</a:t>
            </a:r>
            <a:r>
              <a:rPr lang="en-US" sz="3200" b="1" dirty="0" smtClean="0">
                <a:solidFill>
                  <a:srgbClr val="FFFFFF"/>
                </a:solidFill>
              </a:rPr>
              <a:t>00</a:t>
            </a:r>
            <a:r>
              <a:rPr lang="cs-CZ" sz="3200" b="1" dirty="0" smtClean="0">
                <a:solidFill>
                  <a:srgbClr val="FFFFFF"/>
                </a:solidFill>
              </a:rPr>
              <a:t>, M≠</a:t>
            </a:r>
            <a:r>
              <a:rPr lang="en-US" sz="3200" b="1" dirty="0">
                <a:solidFill>
                  <a:srgbClr val="FFFFFF"/>
                </a:solidFill>
              </a:rPr>
              <a:t>0</a:t>
            </a:r>
            <a:r>
              <a:rPr lang="cs-CZ" sz="3200" b="1" dirty="0" smtClean="0">
                <a:solidFill>
                  <a:srgbClr val="FFFFFF"/>
                </a:solidFill>
              </a:rPr>
              <a:t>)</a:t>
            </a:r>
            <a:endParaRPr lang="en-US" sz="32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>
                <a:solidFill>
                  <a:srgbClr val="FFFFFF"/>
                </a:solidFill>
              </a:rPr>
              <a:t>n</a:t>
            </a:r>
            <a:r>
              <a:rPr lang="cs-CZ" sz="2800" b="1" dirty="0" smtClean="0">
                <a:solidFill>
                  <a:srgbClr val="FFFFFF"/>
                </a:solidFill>
              </a:rPr>
              <a:t>ení implicitní 1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malá čísla blízká nule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=&gt; postupná ztráta přesnosti</a:t>
            </a:r>
            <a:endParaRPr lang="cs-CZ" sz="2800" b="1" dirty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Speciální hodnoty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FFFFFF"/>
                </a:solidFill>
              </a:rPr>
              <a:t>+∞ </a:t>
            </a:r>
            <a:r>
              <a:rPr lang="en-US" sz="3200" b="1" dirty="0">
                <a:solidFill>
                  <a:srgbClr val="FFFFFF"/>
                </a:solidFill>
              </a:rPr>
              <a:t>/ </a:t>
            </a:r>
            <a:r>
              <a:rPr lang="en-US" sz="3200" b="1" dirty="0" smtClean="0">
                <a:solidFill>
                  <a:srgbClr val="FFFFFF"/>
                </a:solidFill>
              </a:rPr>
              <a:t>-∞</a:t>
            </a:r>
            <a:r>
              <a:rPr lang="cs-CZ" sz="3200" b="1" dirty="0" smtClean="0">
                <a:solidFill>
                  <a:srgbClr val="FFFFFF"/>
                </a:solidFill>
              </a:rPr>
              <a:t> (EXP=</a:t>
            </a:r>
            <a:r>
              <a:rPr lang="en-US" sz="3200" b="1" dirty="0" smtClean="0">
                <a:solidFill>
                  <a:srgbClr val="FFFFFF"/>
                </a:solidFill>
              </a:rPr>
              <a:t>0x</a:t>
            </a:r>
            <a:r>
              <a:rPr lang="cs-CZ" sz="3200" b="1" dirty="0" smtClean="0">
                <a:solidFill>
                  <a:srgbClr val="FFFFFF"/>
                </a:solidFill>
              </a:rPr>
              <a:t>FF, M=0)</a:t>
            </a:r>
            <a:endParaRPr lang="cs-CZ" sz="32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Lze s nimi počítat</a:t>
            </a:r>
            <a:endParaRPr lang="en-US" sz="28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8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err="1" smtClean="0">
                <a:solidFill>
                  <a:srgbClr val="FFFFFF"/>
                </a:solidFill>
              </a:rPr>
              <a:t>NaN</a:t>
            </a:r>
            <a:r>
              <a:rPr lang="cs-CZ" sz="3200" b="1" dirty="0" smtClean="0">
                <a:solidFill>
                  <a:srgbClr val="FFFFFF"/>
                </a:solidFill>
              </a:rPr>
              <a:t> (EXP=</a:t>
            </a:r>
            <a:r>
              <a:rPr lang="en-US" sz="3200" b="1" dirty="0" smtClean="0">
                <a:solidFill>
                  <a:srgbClr val="FFFFFF"/>
                </a:solidFill>
              </a:rPr>
              <a:t>0x</a:t>
            </a:r>
            <a:r>
              <a:rPr lang="cs-CZ" sz="3200" b="1" dirty="0" smtClean="0">
                <a:solidFill>
                  <a:srgbClr val="FFFFFF"/>
                </a:solidFill>
              </a:rPr>
              <a:t>FF, M≠</a:t>
            </a:r>
            <a:r>
              <a:rPr lang="en-US" sz="3200" b="1" dirty="0" smtClean="0">
                <a:solidFill>
                  <a:srgbClr val="FFFFFF"/>
                </a:solidFill>
              </a:rPr>
              <a:t>0)</a:t>
            </a:r>
            <a:endParaRPr lang="cs-CZ" sz="32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Nedefinováno </a:t>
            </a:r>
            <a:r>
              <a:rPr lang="en-US" sz="2800" b="1" dirty="0" smtClean="0">
                <a:solidFill>
                  <a:srgbClr val="FFFFFF"/>
                </a:solidFill>
              </a:rPr>
              <a:t>/ </a:t>
            </a:r>
            <a:r>
              <a:rPr lang="cs-CZ" sz="2800" b="1" dirty="0" smtClean="0">
                <a:solidFill>
                  <a:srgbClr val="FFFFFF"/>
                </a:solidFill>
              </a:rPr>
              <a:t>chyba atp.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„tichý“ x „signalizační“</a:t>
            </a:r>
            <a:endParaRPr lang="cs-CZ" sz="2800" b="1" dirty="0">
              <a:solidFill>
                <a:srgbClr val="FFFFFF"/>
              </a:solidFill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3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Když to potřebujeme přesně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Pevná desetinná čárka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Např. peněžní částky (haléře místo korun)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accent4"/>
                </a:solidFill>
              </a:rPr>
              <a:t>Pozor na rozsah!</a:t>
            </a:r>
            <a:endParaRPr lang="cs-CZ" sz="1000" b="1" dirty="0" smtClean="0">
              <a:solidFill>
                <a:schemeClr val="accent4"/>
              </a:solidFill>
            </a:endParaRPr>
          </a:p>
          <a:p>
            <a:pPr marL="3429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Čísla s vysokou přesností</a:t>
            </a:r>
            <a:r>
              <a:rPr lang="en-US" sz="2800" b="1" dirty="0">
                <a:solidFill>
                  <a:srgbClr val="FFFFFF"/>
                </a:solidFill>
              </a:rPr>
              <a:t>	</a:t>
            </a:r>
            <a:r>
              <a:rPr lang="cs-CZ" sz="2000" b="1" dirty="0" smtClean="0">
                <a:solidFill>
                  <a:schemeClr val="accent4"/>
                </a:solidFill>
              </a:rPr>
              <a:t>(Java</a:t>
            </a:r>
            <a:r>
              <a:rPr lang="cs-CZ" sz="2000" b="1" dirty="0">
                <a:solidFill>
                  <a:schemeClr val="accent4"/>
                </a:solidFill>
              </a:rPr>
              <a:t>: </a:t>
            </a:r>
            <a:r>
              <a:rPr lang="cs-CZ" sz="2000" b="1" dirty="0" err="1" smtClean="0">
                <a:solidFill>
                  <a:schemeClr val="accent4"/>
                </a:solidFill>
              </a:rPr>
              <a:t>BigDecimal</a:t>
            </a:r>
            <a:r>
              <a:rPr lang="cs-CZ" sz="2000" b="1" dirty="0" smtClean="0">
                <a:solidFill>
                  <a:schemeClr val="accent4"/>
                </a:solidFill>
              </a:rPr>
              <a:t>)</a:t>
            </a:r>
            <a:endParaRPr lang="cs-CZ" sz="28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Ukládány číslice (desítkové)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Počítá se s nimi „jako ve škole“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Rychlost, obzvlášť u dlouhých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Chyba při nekonečném rozvoji (!)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Racionální </a:t>
            </a:r>
            <a:r>
              <a:rPr lang="cs-CZ" sz="2800" b="1" dirty="0">
                <a:solidFill>
                  <a:srgbClr val="FFFFFF"/>
                </a:solidFill>
              </a:rPr>
              <a:t>čísla </a:t>
            </a:r>
            <a:endParaRPr lang="cs-CZ" sz="28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err="1" smtClean="0">
                <a:solidFill>
                  <a:srgbClr val="FFFFFF"/>
                </a:solidFill>
              </a:rPr>
              <a:t>Decimal</a:t>
            </a:r>
            <a:r>
              <a:rPr lang="cs-CZ" sz="2800" b="1" dirty="0" smtClean="0">
                <a:solidFill>
                  <a:srgbClr val="FFFFFF"/>
                </a:solidFill>
              </a:rPr>
              <a:t> </a:t>
            </a:r>
            <a:r>
              <a:rPr lang="cs-CZ" sz="2800" b="1" dirty="0" err="1" smtClean="0">
                <a:solidFill>
                  <a:srgbClr val="FFFFFF"/>
                </a:solidFill>
              </a:rPr>
              <a:t>floating</a:t>
            </a:r>
            <a:r>
              <a:rPr lang="cs-CZ" sz="2800" b="1" dirty="0" smtClean="0">
                <a:solidFill>
                  <a:srgbClr val="FFFFFF"/>
                </a:solidFill>
              </a:rPr>
              <a:t> point</a:t>
            </a: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6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Racionální čísla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Reprezentace: čitatel + jmenovatel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Operace</a:t>
            </a:r>
            <a:endParaRPr lang="cs-CZ" sz="2000" b="1" dirty="0">
              <a:solidFill>
                <a:schemeClr val="accent4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Násobení a dělení – relativně snadné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Porovnávání – víceméně také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Pozor na rozsah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Sčítání a odčítání – společný jmenovatel</a:t>
            </a:r>
          </a:p>
          <a:p>
            <a:pPr marL="1257300" lvl="2" indent="-342900">
              <a:spcBef>
                <a:spcPct val="20000"/>
              </a:spcBef>
              <a:buClr>
                <a:srgbClr val="CCECFF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FFFF"/>
                </a:solidFill>
              </a:rPr>
              <a:t>Jak?</a:t>
            </a:r>
            <a:endParaRPr lang="cs-CZ" sz="2400" b="1" dirty="0">
              <a:solidFill>
                <a:srgbClr val="FFFFFF"/>
              </a:solidFill>
            </a:endParaRP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Reálná čísla </a:t>
            </a:r>
            <a:r>
              <a:rPr lang="en-US" b="1" dirty="0" smtClean="0">
                <a:solidFill>
                  <a:srgbClr val="FFFF00"/>
                </a:solidFill>
                <a:effectLst/>
              </a:rPr>
              <a:t>–</a:t>
            </a:r>
            <a:r>
              <a:rPr lang="cs-CZ" b="1" dirty="0" smtClean="0">
                <a:solidFill>
                  <a:srgbClr val="FFFF00"/>
                </a:solidFill>
                <a:effectLst/>
              </a:rPr>
              <a:t> C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>
                <a:solidFill>
                  <a:srgbClr val="FFFFFF"/>
                </a:solidFill>
              </a:rPr>
              <a:t>printf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57200" y="2819400"/>
          <a:ext cx="79248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2438400"/>
              </a:tblGrid>
              <a:tr h="3111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rintf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(“%f”, pi);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3.141593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rintf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(“%.2f”, pi);</a:t>
                      </a:r>
                      <a:endParaRPr lang="cs-CZ" sz="2800" b="1" dirty="0" smtClean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rintf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(“%0.3f”, pi);</a:t>
                      </a:r>
                      <a:endParaRPr lang="cs-CZ" sz="2800" b="1" dirty="0" smtClean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3.142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rintf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(“%.3f”, 0.25);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0.250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rintf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(“%8.3f”, 0.25);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0.250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rintf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(“%08.3f”, 0.25);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0000.250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Zaoblený obdélník 2"/>
          <p:cNvSpPr/>
          <p:nvPr/>
        </p:nvSpPr>
        <p:spPr>
          <a:xfrm>
            <a:off x="2057400" y="4343400"/>
            <a:ext cx="1295400" cy="5334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Největší společný dělitel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err="1" smtClean="0">
                <a:solidFill>
                  <a:srgbClr val="FFFFFF"/>
                </a:solidFill>
              </a:rPr>
              <a:t>Eukleidův</a:t>
            </a:r>
            <a:r>
              <a:rPr lang="cs-CZ" sz="3200" b="1" dirty="0" smtClean="0">
                <a:solidFill>
                  <a:srgbClr val="FFFFFF"/>
                </a:solidFill>
              </a:rPr>
              <a:t> algoritmus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4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err="1" smtClean="0">
                <a:solidFill>
                  <a:srgbClr val="FFFFFF"/>
                </a:solidFill>
              </a:rPr>
              <a:t>gcd</a:t>
            </a:r>
            <a:r>
              <a:rPr lang="cs-CZ" sz="3200" b="1" dirty="0" smtClean="0">
                <a:solidFill>
                  <a:srgbClr val="FFFFFF"/>
                </a:solidFill>
              </a:rPr>
              <a:t>(U, V)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V=0  =&gt;  return U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err="1" smtClean="0">
                <a:solidFill>
                  <a:srgbClr val="FFFFFF"/>
                </a:solidFill>
              </a:rPr>
              <a:t>gcd</a:t>
            </a:r>
            <a:r>
              <a:rPr lang="cs-CZ" sz="3200" b="1" dirty="0" smtClean="0">
                <a:solidFill>
                  <a:srgbClr val="FFFFFF"/>
                </a:solidFill>
              </a:rPr>
              <a:t>(V, U </a:t>
            </a:r>
            <a:r>
              <a:rPr lang="cs-CZ" sz="3200" b="1" dirty="0" err="1" smtClean="0">
                <a:solidFill>
                  <a:srgbClr val="FFFFFF"/>
                </a:solidFill>
              </a:rPr>
              <a:t>mod</a:t>
            </a:r>
            <a:r>
              <a:rPr lang="cs-CZ" sz="3200" b="1" dirty="0" smtClean="0">
                <a:solidFill>
                  <a:srgbClr val="FFFFFF"/>
                </a:solidFill>
              </a:rPr>
              <a:t> V)</a:t>
            </a:r>
          </a:p>
          <a:p>
            <a:pPr marL="1257300" lvl="2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4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Složitost O(log v)</a:t>
            </a:r>
            <a:endParaRPr lang="cs-CZ" sz="2000" b="1" dirty="0">
              <a:solidFill>
                <a:schemeClr val="accent4"/>
              </a:solidFill>
            </a:endParaRP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2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>
                <a:solidFill>
                  <a:srgbClr val="FFFF00"/>
                </a:solidFill>
                <a:effectLst/>
              </a:rPr>
              <a:t>Decimal</a:t>
            </a:r>
            <a:r>
              <a:rPr lang="cs-CZ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  <a:effectLst/>
              </a:rPr>
              <a:t>Floating</a:t>
            </a:r>
            <a:r>
              <a:rPr lang="cs-CZ" b="1" dirty="0" smtClean="0">
                <a:solidFill>
                  <a:srgbClr val="FFFF00"/>
                </a:solidFill>
                <a:effectLst/>
              </a:rPr>
              <a:t> Point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2400" b="1" dirty="0" smtClean="0">
              <a:solidFill>
                <a:srgbClr val="C8C8C8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C8C8C8"/>
                </a:solidFill>
              </a:rPr>
              <a:t>IEEE 754-2008</a:t>
            </a:r>
            <a:endParaRPr lang="cs-CZ" sz="2000" b="1" dirty="0" smtClean="0">
              <a:solidFill>
                <a:srgbClr val="C8C8C8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Mantisa v desítkové soustavě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Úsporné mapování na bity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32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Pozor, tady už neplatí, že</a:t>
            </a:r>
            <a:br>
              <a:rPr lang="cs-CZ" sz="3200" b="1" dirty="0" smtClean="0">
                <a:solidFill>
                  <a:srgbClr val="FFFFFF"/>
                </a:solidFill>
              </a:rPr>
            </a:br>
            <a:r>
              <a:rPr lang="cs-CZ" sz="3200" b="1" dirty="0" smtClean="0">
                <a:solidFill>
                  <a:srgbClr val="FFFFFF"/>
                </a:solidFill>
              </a:rPr>
              <a:t>větší číslo = větší reprezentace</a:t>
            </a: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0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>
                <a:solidFill>
                  <a:srgbClr val="FFFF00"/>
                </a:solidFill>
                <a:effectLst/>
              </a:rPr>
              <a:t>Decimal</a:t>
            </a:r>
            <a:r>
              <a:rPr lang="cs-CZ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  <a:effectLst/>
              </a:rPr>
              <a:t>Floating</a:t>
            </a:r>
            <a:r>
              <a:rPr lang="cs-CZ" b="1" dirty="0" smtClean="0">
                <a:solidFill>
                  <a:srgbClr val="FFFF00"/>
                </a:solidFill>
                <a:effectLst/>
              </a:rPr>
              <a:t> Point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Různé velikosti</a:t>
            </a:r>
            <a:endParaRPr lang="en-US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32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3200" b="1" dirty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3200" b="1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sz="32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FF"/>
                </a:solidFill>
              </a:rPr>
              <a:t>Kombinování bitů</a:t>
            </a:r>
            <a:endParaRPr lang="cs-CZ" sz="3200" b="1" dirty="0" smtClean="0">
              <a:solidFill>
                <a:srgbClr val="FFFFFF"/>
              </a:solidFill>
            </a:endParaRPr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390048"/>
              </p:ext>
            </p:extLst>
          </p:nvPr>
        </p:nvGraphicFramePr>
        <p:xfrm>
          <a:off x="457200" y="2440940"/>
          <a:ext cx="7848600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57400"/>
                <a:gridCol w="1930400"/>
                <a:gridCol w="1930400"/>
                <a:gridCol w="193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IEEE 852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Decimal32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Decimal64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Decimal128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Bity</a:t>
                      </a:r>
                      <a:r>
                        <a:rPr lang="cs-CZ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mantisa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23,25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53,15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112,95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Bity exponent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7,58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3F3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9,58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3F3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13,58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3F3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Max mantisa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 </a:t>
                      </a:r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– 1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16 </a:t>
                      </a:r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– 1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34 </a:t>
                      </a:r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– 1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Min exponent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-95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3F3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-383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3F3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-6143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3F3F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Max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exponent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+96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+384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+6144</a:t>
                      </a:r>
                      <a:endParaRPr lang="cs-CZ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>
                <a:solidFill>
                  <a:srgbClr val="FFFF00"/>
                </a:solidFill>
                <a:effectLst/>
              </a:rPr>
              <a:t>Decimal</a:t>
            </a:r>
            <a:r>
              <a:rPr lang="cs-CZ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  <a:effectLst/>
              </a:rPr>
              <a:t>Floating</a:t>
            </a:r>
            <a:r>
              <a:rPr lang="cs-CZ" b="1" dirty="0" smtClean="0">
                <a:solidFill>
                  <a:srgbClr val="FFFF00"/>
                </a:solidFill>
                <a:effectLst/>
              </a:rPr>
              <a:t> Point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Kombinování bitů		</a:t>
            </a:r>
            <a:r>
              <a:rPr lang="cs-CZ" sz="2000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(</a:t>
            </a:r>
            <a:r>
              <a:rPr lang="cs-CZ" sz="2000" b="1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from</a:t>
            </a:r>
            <a:r>
              <a:rPr lang="cs-CZ" sz="2000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 wikipedia.org)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cs-CZ" sz="3200" b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660081"/>
              </p:ext>
            </p:extLst>
          </p:nvPr>
        </p:nvGraphicFramePr>
        <p:xfrm>
          <a:off x="446843" y="2286000"/>
          <a:ext cx="8226424" cy="1097280"/>
        </p:xfrm>
        <a:graphic>
          <a:graphicData uri="http://schemas.openxmlformats.org/drawingml/2006/table">
            <a:tbl>
              <a:tblPr/>
              <a:tblGrid>
                <a:gridCol w="687387"/>
                <a:gridCol w="1600200"/>
                <a:gridCol w="2514600"/>
                <a:gridCol w="3424237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Sign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Combination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Exponent </a:t>
                      </a:r>
                      <a:r>
                        <a:rPr lang="cs-CZ" dirty="0" err="1"/>
                        <a:t>continuation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Coefficient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continuation</a:t>
                      </a:r>
                      <a:r>
                        <a:rPr lang="cs-CZ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1 bit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</a:t>
                      </a:r>
                      <a:r>
                        <a:rPr lang="cs-CZ" dirty="0" err="1"/>
                        <a:t>bits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</a:t>
                      </a:r>
                      <a:r>
                        <a:rPr lang="cs-CZ" dirty="0" err="1"/>
                        <a:t>bits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</a:t>
                      </a:r>
                      <a:r>
                        <a:rPr lang="cs-CZ" dirty="0" err="1"/>
                        <a:t>bits</a:t>
                      </a:r>
                      <a:r>
                        <a:rPr lang="cs-CZ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S</a:t>
                      </a:r>
                      <a:endParaRPr lang="cs-CZ" b="1" dirty="0"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mmmmm</a:t>
                      </a:r>
                      <a:endParaRPr lang="cs-CZ" b="1" dirty="0"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xxxxxx</a:t>
                      </a:r>
                      <a:endParaRPr lang="cs-CZ" b="1" dirty="0"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cccccccccccccccccccc</a:t>
                      </a:r>
                      <a:endParaRPr lang="cs-CZ" b="1" dirty="0"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644" y="3584359"/>
            <a:ext cx="4913536" cy="319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4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  <a:effectLst/>
              </a:rPr>
              <a:t>To je pro </a:t>
            </a:r>
            <a:r>
              <a:rPr lang="cs-CZ" b="1" smtClean="0">
                <a:solidFill>
                  <a:srgbClr val="FFFF00"/>
                </a:solidFill>
                <a:effectLst/>
              </a:rPr>
              <a:t>dnešek vše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57200" y="2057400"/>
            <a:ext cx="82264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cs-CZ" sz="3200" b="1" dirty="0" smtClean="0">
                <a:solidFill>
                  <a:srgbClr val="FFFFFF"/>
                </a:solidFill>
              </a:rPr>
              <a:t>Úlohy </a:t>
            </a:r>
            <a:r>
              <a:rPr lang="cs-CZ" sz="3200" b="1" dirty="0">
                <a:solidFill>
                  <a:srgbClr val="FFFFFF"/>
                </a:solidFill>
              </a:rPr>
              <a:t>pro další týden: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cs-CZ" sz="2800" b="1" dirty="0" smtClean="0">
                <a:solidFill>
                  <a:srgbClr val="FFFFFF"/>
                </a:solidFill>
              </a:rPr>
              <a:t>Jednoduché</a:t>
            </a:r>
            <a:endParaRPr lang="cs-CZ" sz="28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cs-CZ" sz="2800" b="1" dirty="0" smtClean="0">
                <a:solidFill>
                  <a:srgbClr val="FFFFFF"/>
                </a:solidFill>
              </a:rPr>
              <a:t>Už bodované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endParaRPr lang="cs-CZ" sz="2800" b="1" dirty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cs-CZ" sz="2800" b="1" dirty="0" smtClean="0">
                <a:solidFill>
                  <a:srgbClr val="FFFFFF"/>
                </a:solidFill>
              </a:rPr>
              <a:t>Reálná čísla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cs-CZ" sz="2800" b="1" dirty="0" smtClean="0">
                <a:solidFill>
                  <a:srgbClr val="FFFFFF"/>
                </a:solidFill>
              </a:rPr>
              <a:t>Formátování výstupu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cs-CZ" sz="2800" b="1" dirty="0" smtClean="0">
                <a:solidFill>
                  <a:srgbClr val="FFFFFF"/>
                </a:solidFill>
              </a:rPr>
              <a:t>Interaktivní úloha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cs-CZ" sz="2800" b="1" dirty="0" smtClean="0">
                <a:solidFill>
                  <a:srgbClr val="FFFFFF"/>
                </a:solidFill>
              </a:rPr>
              <a:t>Další (jak efektivně naprogramovat)</a:t>
            </a:r>
            <a:endParaRPr lang="cs-CZ" sz="2800" b="1" dirty="0">
              <a:solidFill>
                <a:srgbClr val="FFFFFF"/>
              </a:solidFill>
            </a:endParaRPr>
          </a:p>
        </p:txBody>
      </p:sp>
      <p:pic>
        <p:nvPicPr>
          <p:cNvPr id="40964" name="Picture 2" descr="C:\Documents and Settings\martin\Local Settings\Temporary Internet Files\Content.IE5\V6CDNY6S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752600"/>
            <a:ext cx="2362200" cy="2399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Reálná čísla </a:t>
            </a:r>
            <a:r>
              <a:rPr lang="en-US" b="1" dirty="0" smtClean="0">
                <a:solidFill>
                  <a:srgbClr val="FFFF00"/>
                </a:solidFill>
                <a:effectLst/>
              </a:rPr>
              <a:t>–</a:t>
            </a:r>
            <a:r>
              <a:rPr lang="cs-CZ" b="1" dirty="0" smtClean="0">
                <a:solidFill>
                  <a:srgbClr val="FFFF00"/>
                </a:solidFill>
                <a:effectLst/>
              </a:rPr>
              <a:t> C++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err="1" smtClean="0">
                <a:solidFill>
                  <a:srgbClr val="FFFFFF"/>
                </a:solidFill>
              </a:rPr>
              <a:t>cout</a:t>
            </a:r>
            <a:endParaRPr lang="cs-CZ" sz="3200" b="1" dirty="0" smtClean="0">
              <a:solidFill>
                <a:srgbClr val="FFFFFF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Manipulátor</a:t>
            </a:r>
            <a:r>
              <a:rPr lang="en-US" sz="3200" b="1" dirty="0">
                <a:solidFill>
                  <a:srgbClr val="FFFFFF"/>
                </a:solidFill>
              </a:rPr>
              <a:t/>
            </a:r>
            <a:br>
              <a:rPr lang="en-US" sz="3200" b="1" dirty="0">
                <a:solidFill>
                  <a:srgbClr val="FFFFFF"/>
                </a:solidFill>
              </a:rPr>
            </a:br>
            <a:r>
              <a:rPr lang="cs-CZ" sz="2800" b="1" dirty="0" err="1" smtClean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cs-CZ" sz="2800" b="1" dirty="0" smtClean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2800" b="1" dirty="0" err="1" smtClean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setprecision</a:t>
            </a:r>
            <a:r>
              <a:rPr lang="en-US" sz="2800" b="1" dirty="0" smtClean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 &lt;&lt; </a:t>
            </a:r>
            <a:r>
              <a:rPr lang="en-US" sz="2800" b="1" dirty="0" err="1" smtClean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800" b="1" dirty="0" smtClean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cs-CZ" sz="3200" b="1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10661"/>
              </p:ext>
            </p:extLst>
          </p:nvPr>
        </p:nvGraphicFramePr>
        <p:xfrm>
          <a:off x="457199" y="3581400"/>
          <a:ext cx="8226425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9801"/>
                <a:gridCol w="2206624"/>
              </a:tblGrid>
              <a:tr h="3111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&lt;&lt; 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std</a:t>
                      </a:r>
                      <a:r>
                        <a:rPr lang="cs-CZ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::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setprecision</a:t>
                      </a:r>
                      <a:r>
                        <a:rPr lang="cs-CZ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(6)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3.141593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&lt;&lt; 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std</a:t>
                      </a:r>
                      <a:r>
                        <a:rPr lang="cs-CZ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::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setprecision</a:t>
                      </a:r>
                      <a:r>
                        <a:rPr lang="cs-CZ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(2)</a:t>
                      </a: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&lt;&lt; 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std</a:t>
                      </a:r>
                      <a:r>
                        <a:rPr lang="cs-CZ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::</a:t>
                      </a:r>
                      <a:r>
                        <a:rPr lang="cs-CZ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setprecision</a:t>
                      </a:r>
                      <a:r>
                        <a:rPr lang="cs-CZ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(3)</a:t>
                      </a: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3.142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&lt;&lt;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std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::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setw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(8)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0.250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&lt;&lt;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setw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(8) &lt;&lt; 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setfill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(‘0’);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0000.250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Zaoblený obdélník 2"/>
          <p:cNvSpPr/>
          <p:nvPr/>
        </p:nvSpPr>
        <p:spPr>
          <a:xfrm>
            <a:off x="1066800" y="4606030"/>
            <a:ext cx="4419599" cy="5334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94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Reálná čísla </a:t>
            </a:r>
            <a:r>
              <a:rPr lang="en-US" b="1" smtClean="0">
                <a:solidFill>
                  <a:srgbClr val="FFFF00"/>
                </a:solidFill>
                <a:effectLst/>
              </a:rPr>
              <a:t>– Java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600" b="1">
                <a:solidFill>
                  <a:srgbClr val="FFFFFF"/>
                </a:solidFill>
              </a:rPr>
              <a:t>java.text.*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en-US" sz="2600">
                <a:solidFill>
                  <a:srgbClr val="FFFFFF"/>
                </a:solidFill>
              </a:rPr>
              <a:t>MessageFormat</a:t>
            </a:r>
            <a:r>
              <a:rPr lang="en-US" sz="2600" b="1">
                <a:solidFill>
                  <a:srgbClr val="FFFFFF"/>
                </a:solidFill>
              </a:rPr>
              <a:t>, </a:t>
            </a:r>
            <a:r>
              <a:rPr lang="en-US" sz="2600">
                <a:solidFill>
                  <a:srgbClr val="FFFFFF"/>
                </a:solidFill>
              </a:rPr>
              <a:t>NumberFormat</a:t>
            </a:r>
            <a:r>
              <a:rPr lang="en-US" sz="2600" b="1">
                <a:solidFill>
                  <a:srgbClr val="FFFFFF"/>
                </a:solidFill>
              </a:rPr>
              <a:t>, </a:t>
            </a:r>
            <a:r>
              <a:rPr lang="en-US" sz="2600">
                <a:solidFill>
                  <a:srgbClr val="FFFFFF"/>
                </a:solidFill>
              </a:rPr>
              <a:t>DecimalFormat</a:t>
            </a:r>
            <a:endParaRPr lang="cs-CZ" sz="2600">
              <a:solidFill>
                <a:srgbClr val="FFFFFF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57200" y="2819400"/>
          <a:ext cx="79248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/>
                <a:gridCol w="2590800"/>
              </a:tblGrid>
              <a:tr h="311150">
                <a:tc gridSpan="2"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</a:t>
                      </a:r>
                      <a:r>
                        <a:rPr lang="cs-CZ" sz="20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println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cs-CZ" sz="20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20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DecimalFormat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("0").</a:t>
                      </a:r>
                      <a:r>
                        <a:rPr lang="cs-CZ" sz="20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format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cs-CZ" sz="20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));</a:t>
                      </a:r>
                      <a:endParaRPr lang="cs-CZ" sz="20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b="1" dirty="0" smtClean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println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(pi);</a:t>
                      </a:r>
                      <a:endParaRPr lang="cs-CZ" sz="2400" b="1" dirty="0" smtClean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3.141592653589793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DecimalFormat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(“0”);</a:t>
                      </a:r>
                      <a:endParaRPr lang="cs-CZ" sz="2400" b="1" dirty="0" smtClean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DecimalFormat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(“0.000”);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3.142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DecimalFormat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(“000.000”);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003.142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72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DecimalFormat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(“###.###”);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3.142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DecimalFormat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(“0.000”);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42.250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72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DecimalFormat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(“#.###”);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42.25</a:t>
                      </a:r>
                    </a:p>
                  </a:txBody>
                  <a:tcPr>
                    <a:lnL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7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3124200" y="5486400"/>
            <a:ext cx="1219200" cy="457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FFF00"/>
                </a:solidFill>
                <a:effectLst/>
              </a:rPr>
              <a:t>Výstupní věta s čísly</a:t>
            </a:r>
            <a:endParaRPr lang="en-US" b="1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FFFFFF"/>
                </a:solidFill>
              </a:rPr>
              <a:t>Doplnění hodnot do výstupní věty</a:t>
            </a:r>
            <a:endParaRPr lang="cs-CZ" sz="3200" b="1" dirty="0">
              <a:solidFill>
                <a:srgbClr val="FFFFFF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" y="2703565"/>
            <a:ext cx="8229600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endParaRPr lang="en-US" sz="22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rintf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(“Strazny ujde %d kroku.\n”, cnt);</a:t>
            </a:r>
          </a:p>
          <a:p>
            <a:pPr>
              <a:defRPr/>
            </a:pPr>
            <a:endParaRPr lang="cs-CZ" sz="14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rintf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cs-CZ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Pru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mer kruhu je %.3f cm.\n”, diam); </a:t>
            </a:r>
            <a:endParaRPr lang="en-US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57200" y="4599119"/>
            <a:ext cx="8229600" cy="16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System.out.println(“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Strazny ujde ”</a:t>
            </a:r>
            <a:endParaRPr lang="en-US" sz="2200" b="1" noProof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cnt + “ 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kroku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.”);</a:t>
            </a:r>
            <a:endParaRPr lang="en-US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cs-CZ" sz="14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System.out.println(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cs-CZ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Pru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mer kruhu 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je</a:t>
            </a: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>
              <a:defRPr/>
            </a:pPr>
            <a:r>
              <a:rPr lang="en-US" sz="2200" b="1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noProof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NUMFORMAT.format(diam) + “ cm.”);</a:t>
            </a:r>
            <a:endParaRPr lang="en-US" sz="2200" b="1" noProof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1750" name="Picture 2" descr="C:\Documents and Settings\martin\Local Settings\Temporary Internet Files\Content.IE5\RGSG06ZR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294319"/>
            <a:ext cx="14065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TextovéPole 6"/>
          <p:cNvSpPr txBox="1">
            <a:spLocks noChangeArrowheads="1"/>
          </p:cNvSpPr>
          <p:nvPr/>
        </p:nvSpPr>
        <p:spPr bwMode="auto">
          <a:xfrm>
            <a:off x="7025514" y="2554393"/>
            <a:ext cx="1524000" cy="52387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Impact" pitchFamily="34" charset="0"/>
              </a:rPr>
              <a:t>C / C++</a:t>
            </a:r>
            <a:endParaRPr lang="cs-CZ" sz="2800" dirty="0">
              <a:latin typeface="Impact" pitchFamily="34" charset="0"/>
            </a:endParaRPr>
          </a:p>
        </p:txBody>
      </p:sp>
      <p:sp>
        <p:nvSpPr>
          <p:cNvPr id="11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2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13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Složitější formátování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 dirty="0">
                <a:solidFill>
                  <a:srgbClr val="FFFFFF"/>
                </a:solidFill>
              </a:rPr>
              <a:t>Požadavky na přesné rozmístění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 dirty="0">
                <a:solidFill>
                  <a:srgbClr val="FFFFFF"/>
                </a:solidFill>
              </a:rPr>
              <a:t>mezery, ASCII-art apod.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7200" y="2971800"/>
            <a:ext cx="82296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$	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$$$$$		############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$$ $ $$		#   B      #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$$ $		#  ###  #  #      2    2    2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$$$$$		#  #X   #--#	 c  = a  + b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$ $$		#  ######  #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$$ $ $$		# A   #  00#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$$$$$		############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$		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  <a:effectLst/>
              </a:rPr>
              <a:t>Složitější formátování</a:t>
            </a:r>
            <a:endParaRPr lang="en-US" b="1" smtClean="0">
              <a:solidFill>
                <a:srgbClr val="FFFF00"/>
              </a:solidFill>
              <a:effectLst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57200" y="1524000"/>
            <a:ext cx="8226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3200" b="1">
                <a:solidFill>
                  <a:srgbClr val="FFFFFF"/>
                </a:solidFill>
              </a:rPr>
              <a:t>Požadavky na přesné rozmístění</a:t>
            </a:r>
          </a:p>
          <a:p>
            <a:pPr marL="800100" lvl="1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cs-CZ" sz="2800" b="1">
                <a:solidFill>
                  <a:srgbClr val="FFFFFF"/>
                </a:solidFill>
              </a:rPr>
              <a:t>Většinou se vyplatí zapisovat do pole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7200" y="2971800"/>
            <a:ext cx="822960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AA72D4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har</a:t>
            </a: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map[20][61];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for (r = 0; r &lt; 20; ++r) {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for (c = 0; c &lt; 60; ++c)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map[r][c] = ‘ ’;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map[r][60] = ‘\0’;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while(...)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map[i][j] = ‘-’;</a:t>
            </a:r>
          </a:p>
          <a:p>
            <a:pPr>
              <a:defRPr/>
            </a:pPr>
            <a:r>
              <a:rPr lang="en-US" sz="2200" noProof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map[i+1][j] = ‘|’;</a:t>
            </a:r>
          </a:p>
        </p:txBody>
      </p:sp>
      <p:sp>
        <p:nvSpPr>
          <p:cNvPr id="30725" name="TextovéPole 4"/>
          <p:cNvSpPr txBox="1">
            <a:spLocks noChangeArrowheads="1"/>
          </p:cNvSpPr>
          <p:nvPr/>
        </p:nvSpPr>
        <p:spPr bwMode="auto">
          <a:xfrm>
            <a:off x="7010400" y="3124200"/>
            <a:ext cx="1524000" cy="52387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Impact" pitchFamily="34" charset="0"/>
              </a:rPr>
              <a:t>C / C++</a:t>
            </a:r>
            <a:endParaRPr lang="cs-CZ" sz="2800">
              <a:latin typeface="Impact" pitchFamily="34" charset="0"/>
            </a:endParaRP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2. Výstup, reálná čísla</a:t>
            </a:r>
            <a:endParaRPr lang="en-US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2412</TotalTime>
  <Words>1993</Words>
  <Application>Microsoft Office PowerPoint</Application>
  <PresentationFormat>Předvádění na obrazovce (4:3)</PresentationFormat>
  <Paragraphs>577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Fading Grid</vt:lpstr>
      <vt:lpstr>2. Výstup, reálná čísla</vt:lpstr>
      <vt:lpstr>Formátování výstupu</vt:lpstr>
      <vt:lpstr>Desetinná čísla</vt:lpstr>
      <vt:lpstr>Reálná čísla – C</vt:lpstr>
      <vt:lpstr>Reálná čísla – C++</vt:lpstr>
      <vt:lpstr>Reálná čísla – Java</vt:lpstr>
      <vt:lpstr>Výstupní věta s čísly</vt:lpstr>
      <vt:lpstr>Složitější formátování</vt:lpstr>
      <vt:lpstr>Složitější formátování</vt:lpstr>
      <vt:lpstr>Složitější formátování</vt:lpstr>
      <vt:lpstr>Interaktivní úlohy</vt:lpstr>
      <vt:lpstr>Interaktivní úloha</vt:lpstr>
      <vt:lpstr>Interaktivní úloha – příklad</vt:lpstr>
      <vt:lpstr>Interaktivní úloha – řešení</vt:lpstr>
      <vt:lpstr>Interaktivní úlohy – specifika</vt:lpstr>
      <vt:lpstr>Interaktivní úlohy – specifika</vt:lpstr>
      <vt:lpstr>Interaktivní úloha – řešení</vt:lpstr>
      <vt:lpstr>Reálná aritmetika</vt:lpstr>
      <vt:lpstr>Reálná čísla</vt:lpstr>
      <vt:lpstr>Reálná čísla</vt:lpstr>
      <vt:lpstr>Reálná čísla – nepřesnosti</vt:lpstr>
      <vt:lpstr>Nepřesnosti – kdy vadí?</vt:lpstr>
      <vt:lpstr>Nepřesnosti – kdy vadí?</vt:lpstr>
      <vt:lpstr>Porovnávání reálných čísel</vt:lpstr>
      <vt:lpstr>Porovnávání reálných čísel</vt:lpstr>
      <vt:lpstr>Porovnávání reálných čísel</vt:lpstr>
      <vt:lpstr>Reálná čísla – příklad</vt:lpstr>
      <vt:lpstr>Reálná čísla – příklad</vt:lpstr>
      <vt:lpstr>„Magické epsilon“</vt:lpstr>
      <vt:lpstr>Epsilon</vt:lpstr>
      <vt:lpstr>Epsilon</vt:lpstr>
      <vt:lpstr>Porovnávání reálných čísel</vt:lpstr>
      <vt:lpstr>Porovnávání reálných čísel</vt:lpstr>
      <vt:lpstr>Porovnávání čísel – důsledky</vt:lpstr>
      <vt:lpstr>Speciální hodnoty</vt:lpstr>
      <vt:lpstr>Speciální hodnoty</vt:lpstr>
      <vt:lpstr>Speciální hodnoty</vt:lpstr>
      <vt:lpstr>Když to potřebujeme přesně</vt:lpstr>
      <vt:lpstr>Racionální čísla</vt:lpstr>
      <vt:lpstr>Největší společný dělitel</vt:lpstr>
      <vt:lpstr>Decimal Floating Point</vt:lpstr>
      <vt:lpstr>Decimal Floating Point</vt:lpstr>
      <vt:lpstr>Decimal Floating Point</vt:lpstr>
      <vt:lpstr>To je pro dnešek vše</vt:lpstr>
    </vt:vector>
  </TitlesOfParts>
  <Company>ACM-ICPC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Kacer</dc:creator>
  <cp:lastModifiedBy>user</cp:lastModifiedBy>
  <cp:revision>247</cp:revision>
  <dcterms:created xsi:type="dcterms:W3CDTF">2007-10-20T10:40:39Z</dcterms:created>
  <dcterms:modified xsi:type="dcterms:W3CDTF">2024-10-04T06:57:38Z</dcterms:modified>
</cp:coreProperties>
</file>