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9" r:id="rId1"/>
  </p:sldMasterIdLst>
  <p:notesMasterIdLst>
    <p:notesMasterId r:id="rId17"/>
  </p:notesMasterIdLst>
  <p:sldIdLst>
    <p:sldId id="311" r:id="rId2"/>
    <p:sldId id="340" r:id="rId3"/>
    <p:sldId id="341" r:id="rId4"/>
    <p:sldId id="337" r:id="rId5"/>
    <p:sldId id="338" r:id="rId6"/>
    <p:sldId id="339" r:id="rId7"/>
    <p:sldId id="323" r:id="rId8"/>
    <p:sldId id="330" r:id="rId9"/>
    <p:sldId id="326" r:id="rId10"/>
    <p:sldId id="331" r:id="rId11"/>
    <p:sldId id="328" r:id="rId12"/>
    <p:sldId id="329" r:id="rId13"/>
    <p:sldId id="322" r:id="rId14"/>
    <p:sldId id="342" r:id="rId15"/>
    <p:sldId id="324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  <a:srgbClr val="CCFFFF"/>
    <a:srgbClr val="00FF00"/>
    <a:srgbClr val="FFFF00"/>
    <a:srgbClr val="FF9966"/>
    <a:srgbClr val="00FFFF"/>
    <a:srgbClr val="663300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7" autoAdjust="0"/>
    <p:restoredTop sz="89703" autoAdjust="0"/>
  </p:normalViewPr>
  <p:slideViewPr>
    <p:cSldViewPr>
      <p:cViewPr>
        <p:scale>
          <a:sx n="75" d="100"/>
          <a:sy n="75" d="100"/>
        </p:scale>
        <p:origin x="-2580" y="-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1FCE2-67F4-4FE2-A25E-48349CDD8A34}" type="datetimeFigureOut">
              <a:rPr lang="cs-CZ" smtClean="0"/>
              <a:pPr/>
              <a:t>04.10.2024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AB7BE-8072-400D-AE99-5B2CC34192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3213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Interaktivni</a:t>
            </a:r>
            <a:r>
              <a:rPr lang="en-US" dirty="0" smtClean="0"/>
              <a:t> </a:t>
            </a:r>
            <a:r>
              <a:rPr lang="en-US" dirty="0" err="1" smtClean="0"/>
              <a:t>rezim</a:t>
            </a:r>
            <a:r>
              <a:rPr lang="en-US" dirty="0" smtClean="0"/>
              <a:t> x </a:t>
            </a:r>
            <a:r>
              <a:rPr lang="en-US" dirty="0" err="1" smtClean="0"/>
              <a:t>stdin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AB7BE-8072-400D-AE99-5B2CC341925E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8285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Cteni</a:t>
            </a:r>
            <a:r>
              <a:rPr lang="en-US" dirty="0" smtClean="0"/>
              <a:t> </a:t>
            </a:r>
            <a:r>
              <a:rPr lang="en-US" dirty="0" err="1" smtClean="0"/>
              <a:t>cisla</a:t>
            </a:r>
            <a:r>
              <a:rPr lang="en-US" dirty="0" smtClean="0"/>
              <a:t> </a:t>
            </a:r>
            <a:r>
              <a:rPr lang="en-US" dirty="0" err="1" smtClean="0"/>
              <a:t>nepreskoci</a:t>
            </a:r>
            <a:r>
              <a:rPr lang="en-US" baseline="0" dirty="0" smtClean="0"/>
              <a:t> </a:t>
            </a:r>
            <a:r>
              <a:rPr lang="en-US" dirty="0" smtClean="0"/>
              <a:t>newline, </a:t>
            </a:r>
            <a:r>
              <a:rPr lang="en-US" dirty="0" err="1" smtClean="0"/>
              <a:t>getline</a:t>
            </a:r>
            <a:r>
              <a:rPr lang="en-US" baseline="0" dirty="0" smtClean="0"/>
              <a:t> ho </a:t>
            </a:r>
            <a:r>
              <a:rPr lang="en-US" baseline="0" dirty="0" err="1" smtClean="0"/>
              <a:t>pak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vrati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jako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prazdny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radek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navic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2 </a:t>
            </a:r>
            <a:r>
              <a:rPr lang="en-US" baseline="0" dirty="0" err="1" smtClean="0"/>
              <a:t>moznosti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jak</a:t>
            </a:r>
            <a:r>
              <a:rPr lang="en-US" baseline="0" dirty="0" smtClean="0"/>
              <a:t> to </a:t>
            </a:r>
            <a:r>
              <a:rPr lang="en-US" baseline="0" dirty="0" err="1" smtClean="0"/>
              <a:t>udelat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spravne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AB7BE-8072-400D-AE99-5B2CC341925E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8285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err="1" smtClean="0"/>
              <a:t>Zacykli</a:t>
            </a:r>
            <a:r>
              <a:rPr lang="en-US" dirty="0" smtClean="0"/>
              <a:t> se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prazdnem</a:t>
            </a:r>
            <a:r>
              <a:rPr lang="en-US" dirty="0" smtClean="0"/>
              <a:t> </a:t>
            </a:r>
            <a:r>
              <a:rPr lang="en-US" dirty="0" err="1" smtClean="0"/>
              <a:t>radku</a:t>
            </a:r>
            <a:r>
              <a:rPr lang="en-US" dirty="0" smtClean="0"/>
              <a:t> (</a:t>
            </a:r>
            <a:r>
              <a:rPr lang="en-US" dirty="0" err="1" smtClean="0"/>
              <a:t>preskoci</a:t>
            </a:r>
            <a:r>
              <a:rPr lang="en-US" dirty="0" smtClean="0"/>
              <a:t> ho a </a:t>
            </a:r>
            <a:r>
              <a:rPr lang="en-US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konci</a:t>
            </a:r>
            <a:r>
              <a:rPr lang="en-US" baseline="0" dirty="0" smtClean="0"/>
              <a:t> mu </a:t>
            </a:r>
            <a:r>
              <a:rPr lang="en-US" baseline="0" dirty="0" err="1" smtClean="0"/>
              <a:t>pak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jeden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chybi</a:t>
            </a:r>
            <a:r>
              <a:rPr lang="en-US" baseline="0" dirty="0" smtClean="0"/>
              <a:t>)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Navic</a:t>
            </a:r>
            <a:r>
              <a:rPr lang="cs-CZ" baseline="0" dirty="0" smtClean="0"/>
              <a:t> je to </a:t>
            </a:r>
            <a:r>
              <a:rPr lang="cs-CZ" baseline="0" dirty="0" err="1" smtClean="0"/>
              <a:t>zbytecna</a:t>
            </a:r>
            <a:r>
              <a:rPr lang="cs-CZ" baseline="0" dirty="0" smtClean="0"/>
              <a:t> optimalizace. Tady asi </a:t>
            </a:r>
            <a:r>
              <a:rPr lang="cs-CZ" baseline="0" dirty="0" err="1" smtClean="0"/>
              <a:t>resi</a:t>
            </a:r>
            <a:r>
              <a:rPr lang="cs-CZ" baseline="0" dirty="0" smtClean="0"/>
              <a:t> ten </a:t>
            </a:r>
            <a:r>
              <a:rPr lang="cs-CZ" baseline="0" dirty="0" err="1" smtClean="0"/>
              <a:t>prvni</a:t>
            </a:r>
            <a:r>
              <a:rPr lang="cs-CZ" baseline="0" dirty="0" smtClean="0"/>
              <a:t> </a:t>
            </a:r>
            <a:r>
              <a:rPr lang="cs-CZ" baseline="0" dirty="0" err="1" smtClean="0"/>
              <a:t>newline</a:t>
            </a:r>
            <a:r>
              <a:rPr lang="cs-CZ" baseline="0" dirty="0" smtClean="0"/>
              <a:t>.</a:t>
            </a:r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aseline="0" dirty="0" err="1" smtClean="0"/>
              <a:t>Preskakovani</a:t>
            </a:r>
            <a:r>
              <a:rPr lang="en-US" baseline="0" dirty="0" smtClean="0"/>
              <a:t> whitespace (“manipulator” </a:t>
            </a:r>
            <a:r>
              <a:rPr lang="en-US" baseline="0" dirty="0" err="1" smtClean="0"/>
              <a:t>ws</a:t>
            </a:r>
            <a:r>
              <a:rPr lang="en-US" baseline="0" dirty="0" smtClean="0"/>
              <a:t>) </a:t>
            </a:r>
            <a:r>
              <a:rPr lang="en-US" baseline="0" dirty="0" err="1" smtClean="0"/>
              <a:t>zbytecne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kdyz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pak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stejne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cislo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AB7BE-8072-400D-AE99-5B2CC341925E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8285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Int</a:t>
            </a:r>
            <a:r>
              <a:rPr lang="en-US" baseline="0" dirty="0" smtClean="0"/>
              <a:t> x float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AB7BE-8072-400D-AE99-5B2CC341925E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650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Naopak</a:t>
            </a:r>
            <a:r>
              <a:rPr lang="en-US" dirty="0" smtClean="0"/>
              <a:t> je </a:t>
            </a:r>
            <a:r>
              <a:rPr lang="en-US" dirty="0" err="1" smtClean="0"/>
              <a:t>mozne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prokladat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cteni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vystup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neni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nutne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vypisovat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az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konci</a:t>
            </a:r>
            <a:r>
              <a:rPr lang="en-US" baseline="0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AB7BE-8072-400D-AE99-5B2CC341925E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828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Nic</a:t>
            </a:r>
            <a:r>
              <a:rPr lang="en-US" dirty="0" smtClean="0"/>
              <a:t> </a:t>
            </a:r>
            <a:r>
              <a:rPr lang="en-US" dirty="0" err="1" smtClean="0"/>
              <a:t>takoveho</a:t>
            </a:r>
            <a:r>
              <a:rPr lang="cs-CZ" dirty="0" smtClean="0"/>
              <a:t> nevypisovat</a:t>
            </a:r>
            <a:r>
              <a:rPr lang="en-US" dirty="0" smtClean="0"/>
              <a:t>!</a:t>
            </a:r>
            <a:endParaRPr lang="cs-CZ" dirty="0" smtClean="0"/>
          </a:p>
          <a:p>
            <a:r>
              <a:rPr lang="cs-CZ" dirty="0" smtClean="0"/>
              <a:t>… navíc</a:t>
            </a:r>
            <a:r>
              <a:rPr lang="cs-CZ" baseline="0" dirty="0" smtClean="0"/>
              <a:t> teda </a:t>
            </a:r>
            <a:r>
              <a:rPr lang="cs-CZ" baseline="0" dirty="0" err="1" smtClean="0"/>
              <a:t>chybi</a:t>
            </a:r>
            <a:r>
              <a:rPr lang="cs-CZ" baseline="0" dirty="0" smtClean="0"/>
              <a:t> iterace přes více vstupů</a:t>
            </a:r>
          </a:p>
          <a:p>
            <a:r>
              <a:rPr lang="en-US" baseline="0" dirty="0" smtClean="0"/>
              <a:t>+ </a:t>
            </a:r>
            <a:r>
              <a:rPr lang="cs-CZ" baseline="0" smtClean="0"/>
              <a:t>další problém viz dále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AB7BE-8072-400D-AE99-5B2CC341925E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828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Proti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principum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funkci</a:t>
            </a:r>
            <a:r>
              <a:rPr lang="en-US" baseline="0" dirty="0" smtClean="0"/>
              <a:t>! (2 </a:t>
            </a:r>
            <a:r>
              <a:rPr lang="en-US" baseline="0" dirty="0" err="1" smtClean="0"/>
              <a:t>stejne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funkce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vedlejsi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efekt</a:t>
            </a:r>
            <a:r>
              <a:rPr lang="en-US" baseline="0" dirty="0" smtClean="0"/>
              <a:t>, …)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AB7BE-8072-400D-AE99-5B2CC341925E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8285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Proti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principum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funkci</a:t>
            </a:r>
            <a:r>
              <a:rPr lang="en-US" baseline="0" dirty="0" smtClean="0"/>
              <a:t>! (2 </a:t>
            </a:r>
            <a:r>
              <a:rPr lang="en-US" baseline="0" dirty="0" err="1" smtClean="0"/>
              <a:t>stejne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funkce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vedlejsi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efekt</a:t>
            </a:r>
            <a:r>
              <a:rPr lang="en-US" baseline="0" dirty="0" smtClean="0"/>
              <a:t>, …)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AB7BE-8072-400D-AE99-5B2CC341925E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828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scanf</a:t>
            </a:r>
            <a:r>
              <a:rPr lang="en-US" dirty="0" smtClean="0"/>
              <a:t> </a:t>
            </a:r>
            <a:r>
              <a:rPr lang="en-US" dirty="0" err="1" smtClean="0"/>
              <a:t>nepreskoci</a:t>
            </a:r>
            <a:r>
              <a:rPr lang="en-US" dirty="0" smtClean="0"/>
              <a:t> newline, </a:t>
            </a:r>
            <a:r>
              <a:rPr lang="en-US" dirty="0" err="1" smtClean="0"/>
              <a:t>getline</a:t>
            </a:r>
            <a:r>
              <a:rPr lang="en-US" baseline="0" dirty="0" smtClean="0"/>
              <a:t> ho </a:t>
            </a:r>
            <a:r>
              <a:rPr lang="en-US" baseline="0" dirty="0" err="1" smtClean="0"/>
              <a:t>pak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vrati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jako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prazdny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radek</a:t>
            </a: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baseline="0" dirty="0" err="1" smtClean="0"/>
              <a:t>nasledujici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cyklus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opakuje</a:t>
            </a:r>
            <a:r>
              <a:rPr lang="en-US" baseline="0" dirty="0" smtClean="0"/>
              <a:t> N+1 </a:t>
            </a:r>
            <a:r>
              <a:rPr lang="en-US" baseline="0" dirty="0" err="1" smtClean="0"/>
              <a:t>krat</a:t>
            </a:r>
            <a:r>
              <a:rPr lang="en-US" baseline="0" dirty="0" smtClean="0"/>
              <a:t> (!!)</a:t>
            </a:r>
          </a:p>
          <a:p>
            <a:r>
              <a:rPr lang="cs-CZ" baseline="0" dirty="0" smtClean="0"/>
              <a:t>(</a:t>
            </a:r>
            <a:r>
              <a:rPr lang="en-US" baseline="0" dirty="0" smtClean="0"/>
              <a:t>a </a:t>
            </a:r>
            <a:r>
              <a:rPr lang="cs-CZ" baseline="0" dirty="0" err="1" smtClean="0"/>
              <a:t>system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dovoli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mit</a:t>
            </a:r>
            <a:r>
              <a:rPr lang="en-US" baseline="0" dirty="0" smtClean="0"/>
              <a:t> tam ten </a:t>
            </a:r>
            <a:r>
              <a:rPr lang="en-US" baseline="0" dirty="0" err="1" smtClean="0"/>
              <a:t>radek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navic</a:t>
            </a:r>
            <a:r>
              <a:rPr lang="cs-CZ" baseline="0" dirty="0" smtClean="0"/>
              <a:t>)</a:t>
            </a:r>
            <a:endParaRPr lang="en-US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AB7BE-8072-400D-AE99-5B2CC341925E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828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Tohle</a:t>
            </a:r>
            <a:r>
              <a:rPr lang="en-US" dirty="0" smtClean="0"/>
              <a:t> </a:t>
            </a:r>
            <a:r>
              <a:rPr lang="en-US" baseline="0" dirty="0" err="1" smtClean="0"/>
              <a:t>proslo</a:t>
            </a:r>
            <a:r>
              <a:rPr lang="en-US" baseline="0" dirty="0" smtClean="0"/>
              <a:t>, ale </a:t>
            </a:r>
            <a:r>
              <a:rPr lang="en-US" baseline="0" dirty="0" err="1" smtClean="0"/>
              <a:t>ani</a:t>
            </a:r>
            <a:r>
              <a:rPr lang="en-US" baseline="0" dirty="0" smtClean="0"/>
              <a:t> to </a:t>
            </a:r>
            <a:r>
              <a:rPr lang="en-US" baseline="0" dirty="0" err="1" smtClean="0"/>
              <a:t>neni</a:t>
            </a:r>
            <a:r>
              <a:rPr lang="en-US" baseline="0" dirty="0" smtClean="0"/>
              <a:t> </a:t>
            </a:r>
            <a:r>
              <a:rPr lang="cs-CZ" baseline="0" dirty="0" err="1" smtClean="0"/>
              <a:t>vlastne</a:t>
            </a:r>
            <a:r>
              <a:rPr lang="cs-CZ" baseline="0" dirty="0" smtClean="0"/>
              <a:t> </a:t>
            </a:r>
            <a:r>
              <a:rPr lang="en-US" baseline="0" dirty="0" err="1" smtClean="0"/>
              <a:t>uplne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dobre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Nebude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fungovat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kdyz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prvni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radek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zacina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mezerou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POLOVINA </a:t>
            </a:r>
            <a:r>
              <a:rPr lang="en-US" baseline="0" dirty="0" err="1" smtClean="0"/>
              <a:t>reseni</a:t>
            </a:r>
            <a:r>
              <a:rPr lang="en-US" baseline="0" dirty="0" smtClean="0"/>
              <a:t> to </a:t>
            </a:r>
            <a:r>
              <a:rPr lang="en-US" baseline="0" dirty="0" err="1" smtClean="0"/>
              <a:t>mela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takto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AB7BE-8072-400D-AE99-5B2CC341925E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8285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Čtení </a:t>
            </a:r>
            <a:r>
              <a:rPr lang="en-US" dirty="0" err="1" smtClean="0"/>
              <a:t>nepreskoci</a:t>
            </a:r>
            <a:r>
              <a:rPr lang="en-US" dirty="0" smtClean="0"/>
              <a:t> newline, </a:t>
            </a:r>
            <a:r>
              <a:rPr lang="cs-CZ" dirty="0" smtClean="0"/>
              <a:t>zde</a:t>
            </a:r>
            <a:r>
              <a:rPr lang="cs-CZ" baseline="0" dirty="0" smtClean="0"/>
              <a:t> se </a:t>
            </a:r>
            <a:r>
              <a:rPr lang="cs-CZ" baseline="0" dirty="0" err="1" smtClean="0"/>
              <a:t>precte</a:t>
            </a:r>
            <a:r>
              <a:rPr lang="cs-CZ" baseline="0" dirty="0" smtClean="0"/>
              <a:t> extra</a:t>
            </a: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baseline="0" dirty="0" smtClean="0"/>
              <a:t>ale </a:t>
            </a:r>
            <a:r>
              <a:rPr lang="en-US" baseline="0" dirty="0" err="1" smtClean="0"/>
              <a:t>pozor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CRLF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AB7BE-8072-400D-AE99-5B2CC341925E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8285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Cte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slovech</a:t>
            </a:r>
            <a:r>
              <a:rPr lang="en-US" baseline="0" dirty="0" smtClean="0"/>
              <a:t>, ne </a:t>
            </a:r>
            <a:r>
              <a:rPr lang="en-US" baseline="0" dirty="0" err="1" smtClean="0"/>
              <a:t>po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radcich</a:t>
            </a:r>
            <a:r>
              <a:rPr lang="cs-CZ" baseline="0" dirty="0" smtClean="0"/>
              <a:t> (WA)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AB7BE-8072-400D-AE99-5B2CC341925E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828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Přímá spojovací čára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ipsa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8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1B8E1-37CF-4302-BE68-6C7F93761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3. Komentáře k řešení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3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3. Komentáře k řešení</a:t>
            </a:r>
            <a:endParaRPr lang="en-US"/>
          </a:p>
        </p:txBody>
      </p:sp>
      <p:sp>
        <p:nvSpPr>
          <p:cNvPr id="4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941C3-7A92-4A1F-A646-820CE29C9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3. Komentáře k řešení</a:t>
            </a:r>
            <a:endParaRPr lang="en-US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E4093-734B-49B3-B012-B0A4BD6C4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3. Komentáře k řešení</a:t>
            </a:r>
            <a:endParaRPr lang="en-US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78F75-2A14-4904-8A32-0CC3ABF92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3. Komentáře k řešení</a:t>
            </a:r>
            <a:endParaRPr lang="en-US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E2F3A-C759-4C99-A516-FEB2E61706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3. Komentáře k řešení</a:t>
            </a:r>
            <a:endParaRPr lang="en-US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733CB-61B8-4596-BFFF-2C7EFCABCB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3. Komentáře k řešení</a:t>
            </a:r>
            <a:endParaRPr lang="en-US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C2477-AE58-4006-8286-6F934B6E0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Přímá spojovací čára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3. Komentáře k řešení</a:t>
            </a:r>
            <a:endParaRPr lang="en-US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61819-B590-48E1-8AAF-7604CEEE7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výpis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txBody>
          <a:bodyPr lIns="0" tIns="108000" rIns="0">
            <a:normAutofit/>
          </a:bodyPr>
          <a:lstStyle>
            <a:lvl1pPr marL="828000" indent="-72000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1pPr>
            <a:lvl2pPr marL="828000" indent="-72000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2pPr>
            <a:lvl3pPr marL="828000" indent="-72000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3pPr>
            <a:lvl4pPr marL="828000" indent="-72000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4pPr>
            <a:lvl5pPr marL="828000" indent="-72000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noProof="1" smtClean="0"/>
              <a:t>Klepnutím lze upravit styly předlohy textu.</a:t>
            </a:r>
          </a:p>
          <a:p>
            <a:pPr lvl="1"/>
            <a:r>
              <a:rPr lang="en-US" noProof="1" smtClean="0"/>
              <a:t>Druhá úroveň</a:t>
            </a:r>
          </a:p>
          <a:p>
            <a:pPr lvl="2"/>
            <a:r>
              <a:rPr lang="en-US" noProof="1" smtClean="0"/>
              <a:t>Třetí úroveň</a:t>
            </a:r>
          </a:p>
          <a:p>
            <a:pPr lvl="3"/>
            <a:r>
              <a:rPr lang="en-US" noProof="1" smtClean="0"/>
              <a:t>Čtvrtá úroveň</a:t>
            </a:r>
          </a:p>
          <a:p>
            <a:pPr lvl="4"/>
            <a:r>
              <a:rPr lang="en-US" noProof="1" smtClean="0"/>
              <a:t>Pátá úroveň</a:t>
            </a:r>
            <a:endParaRPr lang="en-US" noProof="1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txBody>
          <a:bodyPr lIns="0" tIns="108000" rIns="0">
            <a:normAutofit/>
          </a:bodyPr>
          <a:lstStyle>
            <a:lvl1pPr marL="828000" indent="-72000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1pPr>
            <a:lvl2pPr marL="828000" indent="-72000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2pPr>
            <a:lvl3pPr marL="828000" indent="-72000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3pPr>
            <a:lvl4pPr marL="828000" indent="-72000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4pPr>
            <a:lvl5pPr marL="828000" indent="-72000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noProof="1" smtClean="0"/>
              <a:t>Klepnutím lze upravit styly předlohy textu.</a:t>
            </a:r>
          </a:p>
          <a:p>
            <a:pPr lvl="1"/>
            <a:r>
              <a:rPr lang="en-US" noProof="1" smtClean="0"/>
              <a:t>Druhá úroveň</a:t>
            </a:r>
          </a:p>
          <a:p>
            <a:pPr lvl="2"/>
            <a:r>
              <a:rPr lang="en-US" noProof="1" smtClean="0"/>
              <a:t>Třetí úroveň</a:t>
            </a:r>
          </a:p>
          <a:p>
            <a:pPr lvl="3"/>
            <a:r>
              <a:rPr lang="en-US" noProof="1" smtClean="0"/>
              <a:t>Čtvrtá úroveň</a:t>
            </a:r>
          </a:p>
          <a:p>
            <a:pPr lvl="4"/>
            <a:r>
              <a:rPr lang="en-US" noProof="1" smtClean="0"/>
              <a:t>Pátá úroveň</a:t>
            </a:r>
            <a:endParaRPr lang="en-US" noProof="1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3. Komentáře k řešení</a:t>
            </a:r>
            <a:endParaRPr lang="en-US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50493-1728-4EFA-A2CA-6AABDF258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drojá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5720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txBody>
          <a:bodyPr tIns="108000">
            <a:normAutofit/>
          </a:bodyPr>
          <a:lstStyle>
            <a:lvl1pPr marL="144000" indent="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1pPr>
            <a:lvl2pPr marL="144000" indent="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2pPr>
            <a:lvl3pPr marL="144000" indent="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3pPr>
            <a:lvl4pPr marL="144000" indent="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4pPr>
            <a:lvl5pPr marL="144000" indent="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noProof="1" smtClean="0"/>
              <a:t>Klepnutím lze upravit styly předlohy textu.</a:t>
            </a:r>
          </a:p>
          <a:p>
            <a:pPr lvl="1"/>
            <a:r>
              <a:rPr lang="en-US" noProof="1" smtClean="0"/>
              <a:t>Druhá úroveň</a:t>
            </a:r>
          </a:p>
          <a:p>
            <a:pPr lvl="2"/>
            <a:r>
              <a:rPr lang="en-US" noProof="1" smtClean="0"/>
              <a:t>Třetí úroveň</a:t>
            </a:r>
          </a:p>
          <a:p>
            <a:pPr lvl="3"/>
            <a:r>
              <a:rPr lang="en-US" noProof="1" smtClean="0"/>
              <a:t>Čtvrtá úroveň</a:t>
            </a:r>
          </a:p>
          <a:p>
            <a:pPr lvl="4"/>
            <a:r>
              <a:rPr lang="en-US" noProof="1" smtClean="0"/>
              <a:t>Pátá úroveň</a:t>
            </a:r>
            <a:endParaRPr lang="en-US" noProof="1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3. Komentáře k řešení</a:t>
            </a:r>
            <a:endParaRPr lang="en-US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17E58-1269-4DF0-8A2E-427C684CFD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 pr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3124200"/>
            <a:ext cx="8229600" cy="29718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txBody>
          <a:bodyPr lIns="72000" tIns="108000" rIns="72000">
            <a:normAutofit/>
          </a:bodyPr>
          <a:lstStyle>
            <a:lvl1pPr marL="144000" indent="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1pPr>
            <a:lvl2pPr marL="144000" indent="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2pPr>
            <a:lvl3pPr marL="144000" indent="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3pPr>
            <a:lvl4pPr marL="144000" indent="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4pPr>
            <a:lvl5pPr marL="144000" indent="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noProof="1" smtClean="0"/>
              <a:t>Klepnutím lze upravit styly předlohy textu.</a:t>
            </a:r>
          </a:p>
          <a:p>
            <a:pPr lvl="1"/>
            <a:r>
              <a:rPr lang="en-US" noProof="1" smtClean="0"/>
              <a:t>Druhá úroveň</a:t>
            </a:r>
          </a:p>
          <a:p>
            <a:pPr lvl="2"/>
            <a:r>
              <a:rPr lang="en-US" noProof="1" smtClean="0"/>
              <a:t>Třetí úroveň</a:t>
            </a:r>
          </a:p>
          <a:p>
            <a:pPr lvl="3"/>
            <a:r>
              <a:rPr lang="en-US" noProof="1" smtClean="0"/>
              <a:t>Čtvrtá úroveň</a:t>
            </a:r>
          </a:p>
          <a:p>
            <a:pPr lvl="4"/>
            <a:r>
              <a:rPr lang="en-US" noProof="1" smtClean="0"/>
              <a:t>Pátá úroveň</a:t>
            </a:r>
            <a:endParaRPr lang="en-US" noProof="1"/>
          </a:p>
        </p:txBody>
      </p:sp>
      <p:sp>
        <p:nvSpPr>
          <p:cNvPr id="8" name="Zástupný symbol pro obsah 8"/>
          <p:cNvSpPr>
            <a:spLocks noGrp="1"/>
          </p:cNvSpPr>
          <p:nvPr>
            <p:ph idx="13"/>
          </p:nvPr>
        </p:nvSpPr>
        <p:spPr>
          <a:xfrm>
            <a:off x="457200" y="1524000"/>
            <a:ext cx="8229600" cy="1447800"/>
          </a:xfrm>
        </p:spPr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3. Komentáře k řešení</a:t>
            </a:r>
            <a:endParaRPr lang="en-US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F87D2-66C7-4643-B65C-5326AF9A6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3. Komentáře k řešení</a:t>
            </a:r>
            <a:endParaRPr lang="en-US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36B5C-C664-4DDA-8E28-45A5866607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Přímá spojovací čára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11BA0-C3E3-4AFB-A82C-18E79DA47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3. Komentáře k řešení</a:t>
            </a:r>
            <a:endParaRPr lang="en-US"/>
          </a:p>
        </p:txBody>
      </p:sp>
      <p:sp>
        <p:nvSpPr>
          <p:cNvPr id="11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4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3. Komentáře k řešení</a:t>
            </a:r>
            <a:endParaRPr lang="en-US"/>
          </a:p>
        </p:txBody>
      </p:sp>
      <p:sp>
        <p:nvSpPr>
          <p:cNvPr id="5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2EBCF-1C21-4D0B-8727-500760B231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text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3. Komentáře k řešení</a:t>
            </a:r>
            <a:endParaRPr lang="en-US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C8AD00D-765F-400F-8543-B7DD5F86F1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90" r:id="rId1"/>
    <p:sldLayoutId id="2147483979" r:id="rId2"/>
    <p:sldLayoutId id="2147483991" r:id="rId3"/>
    <p:sldLayoutId id="2147483980" r:id="rId4"/>
    <p:sldLayoutId id="2147483981" r:id="rId5"/>
    <p:sldLayoutId id="2147483982" r:id="rId6"/>
    <p:sldLayoutId id="2147483983" r:id="rId7"/>
    <p:sldLayoutId id="2147483992" r:id="rId8"/>
    <p:sldLayoutId id="2147483984" r:id="rId9"/>
    <p:sldLayoutId id="2147483985" r:id="rId10"/>
    <p:sldLayoutId id="2147483986" r:id="rId11"/>
    <p:sldLayoutId id="2147483987" r:id="rId12"/>
    <p:sldLayoutId id="2147483988" r:id="rId13"/>
    <p:sldLayoutId id="2147483989" r:id="rId1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b="1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FFF00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rgbClr val="CCFFFF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533400"/>
            <a:ext cx="8226425" cy="21336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99FF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+mj-lt"/>
                <a:ea typeface="+mj-ea"/>
                <a:cs typeface="+mj-cs"/>
              </a:rPr>
              <a:t>2</a:t>
            </a:r>
            <a:r>
              <a:rPr kumimoji="0" lang="en-US" sz="6000" b="1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99FF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.</a:t>
            </a:r>
            <a:r>
              <a:rPr kumimoji="0" lang="cs-CZ" sz="6000" b="1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99FF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 Komentáře:</a:t>
            </a:r>
            <a:br>
              <a:rPr kumimoji="0" lang="cs-CZ" sz="6000" b="1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99FF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lang="cs-CZ" sz="6000" b="1" spc="-10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99FF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+mj-lt"/>
                <a:ea typeface="+mj-ea"/>
                <a:cs typeface="+mj-cs"/>
              </a:rPr>
              <a:t>Cvičné úlohy</a:t>
            </a:r>
            <a:endParaRPr kumimoji="0" lang="en-US" sz="2400" b="1" i="0" u="none" strike="noStrike" kern="1200" cap="none" spc="-100" normalizeH="0" baseline="0" noProof="0" dirty="0" smtClean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chemeClr val="bg1">
                  <a:lumMod val="40000"/>
                  <a:lumOff val="60000"/>
                </a:schemeClr>
              </a:solidFill>
              <a:effectLst>
                <a:innerShdw blurRad="50800" dist="25400" dir="13500000">
                  <a:srgbClr val="000000">
                    <a:alpha val="70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1552" y="5384800"/>
            <a:ext cx="1237721" cy="995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0999" y="3048000"/>
            <a:ext cx="7086601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BI-EP1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Efektivní programování 1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b="1" kern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ZS 20</a:t>
            </a:r>
            <a:r>
              <a:rPr lang="cs-CZ" b="1" kern="0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2</a:t>
            </a:r>
            <a:r>
              <a:rPr lang="en-US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4</a:t>
            </a:r>
            <a:r>
              <a:rPr lang="en-US" b="1" kern="0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/2025</a:t>
            </a:r>
            <a:endParaRPr lang="cs-CZ" b="1" kern="0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b="1" kern="0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Ing. </a:t>
            </a:r>
            <a:r>
              <a:rPr lang="cs-CZ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Martin Kačer, Ph.D.</a:t>
            </a:r>
            <a:endParaRPr lang="en-US" b="1" kern="0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676400" y="3048000"/>
            <a:ext cx="7010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r>
              <a:rPr lang="cs-CZ" sz="24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© </a:t>
            </a:r>
            <a:r>
              <a:rPr lang="cs-CZ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202</a:t>
            </a:r>
            <a:r>
              <a:rPr lang="en-US" sz="24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cs-CZ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cs-CZ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Martin Kačer</a:t>
            </a:r>
          </a:p>
          <a:p>
            <a:pPr algn="r">
              <a:defRPr/>
            </a:pPr>
            <a:endParaRPr lang="cs-CZ" sz="2800" b="1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b="1" kern="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Katedra teoretické informatiky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Fakulta</a:t>
            </a:r>
            <a:r>
              <a:rPr kumimoji="0" lang="cs-CZ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informačních technologií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b="1" kern="0" baseline="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České vysoké</a:t>
            </a:r>
            <a:r>
              <a:rPr lang="cs-CZ" b="1" kern="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učení technické v Praze</a:t>
            </a:r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47800" y="289560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4692650" y="289560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a 9"/>
          <p:cNvSpPr/>
          <p:nvPr/>
        </p:nvSpPr>
        <p:spPr>
          <a:xfrm>
            <a:off x="4524375" y="287178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Čtení vstup</a:t>
            </a:r>
            <a:r>
              <a:rPr lang="en-US" dirty="0" smtClean="0"/>
              <a:t>u</a:t>
            </a:r>
            <a:r>
              <a:rPr lang="cs-CZ" dirty="0" smtClean="0"/>
              <a:t> – </a:t>
            </a:r>
            <a:r>
              <a:rPr lang="cs-CZ" dirty="0" err="1" smtClean="0"/>
              <a:t>string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err="1"/>
              <a:t>int</a:t>
            </a:r>
            <a:r>
              <a:rPr lang="en-US" dirty="0"/>
              <a:t> main(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char** </a:t>
            </a:r>
            <a:r>
              <a:rPr lang="en-US" dirty="0" err="1"/>
              <a:t>argv</a:t>
            </a:r>
            <a:r>
              <a:rPr lang="en-US" dirty="0"/>
              <a:t>) {</a:t>
            </a:r>
          </a:p>
          <a:p>
            <a:pPr>
              <a:defRPr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cases;</a:t>
            </a:r>
          </a:p>
          <a:p>
            <a:pPr>
              <a:defRPr/>
            </a:pPr>
            <a:r>
              <a:rPr lang="en-US" dirty="0"/>
              <a:t>	string text;</a:t>
            </a:r>
          </a:p>
          <a:p>
            <a:pPr>
              <a:defRPr/>
            </a:pPr>
            <a:r>
              <a:rPr lang="en-US" dirty="0"/>
              <a:t>	</a:t>
            </a:r>
            <a:r>
              <a:rPr lang="en-US" dirty="0" err="1"/>
              <a:t>cin</a:t>
            </a:r>
            <a:r>
              <a:rPr lang="en-US" dirty="0"/>
              <a:t> &gt;&gt; cases;</a:t>
            </a:r>
          </a:p>
          <a:p>
            <a:pPr>
              <a:defRPr/>
            </a:pPr>
            <a:r>
              <a:rPr lang="en-US" dirty="0"/>
              <a:t>	for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cases; ++</a:t>
            </a:r>
            <a:r>
              <a:rPr lang="en-US" dirty="0" err="1"/>
              <a:t>i</a:t>
            </a:r>
            <a:r>
              <a:rPr lang="en-US" dirty="0"/>
              <a:t>) {</a:t>
            </a:r>
          </a:p>
          <a:p>
            <a:pPr>
              <a:defRPr/>
            </a:pPr>
            <a:r>
              <a:rPr lang="en-US" dirty="0"/>
              <a:t>		</a:t>
            </a:r>
            <a:r>
              <a:rPr lang="en-US" dirty="0" err="1"/>
              <a:t>cin</a:t>
            </a:r>
            <a:r>
              <a:rPr lang="en-US" dirty="0"/>
              <a:t> &gt;&gt; text;</a:t>
            </a:r>
          </a:p>
          <a:p>
            <a:pPr>
              <a:defRPr/>
            </a:pPr>
            <a:r>
              <a:rPr lang="en-US" dirty="0"/>
              <a:t>		reverse(</a:t>
            </a:r>
            <a:r>
              <a:rPr lang="en-US" dirty="0" err="1"/>
              <a:t>text.begin</a:t>
            </a:r>
            <a:r>
              <a:rPr lang="en-US" dirty="0"/>
              <a:t>(), </a:t>
            </a:r>
            <a:r>
              <a:rPr lang="en-US" dirty="0" err="1"/>
              <a:t>text.end</a:t>
            </a:r>
            <a:r>
              <a:rPr lang="en-US" dirty="0"/>
              <a:t>());</a:t>
            </a:r>
          </a:p>
          <a:p>
            <a:pPr>
              <a:defRPr/>
            </a:pPr>
            <a:r>
              <a:rPr lang="en-US" dirty="0"/>
              <a:t>		</a:t>
            </a:r>
            <a:r>
              <a:rPr lang="en-US" dirty="0" err="1"/>
              <a:t>cout</a:t>
            </a:r>
            <a:r>
              <a:rPr lang="en-US" dirty="0"/>
              <a:t> &lt;&lt; text &lt;&lt; "\n";</a:t>
            </a:r>
          </a:p>
          <a:p>
            <a:pPr>
              <a:defRPr/>
            </a:pPr>
            <a:r>
              <a:rPr lang="en-US" dirty="0"/>
              <a:t>	}</a:t>
            </a:r>
          </a:p>
          <a:p>
            <a:pPr>
              <a:defRPr/>
            </a:pPr>
            <a:r>
              <a:rPr lang="en-US" dirty="0"/>
              <a:t>	return 0;</a:t>
            </a:r>
          </a:p>
          <a:p>
            <a:pPr>
              <a:defRPr/>
            </a:pPr>
            <a:r>
              <a:rPr lang="en-US" dirty="0"/>
              <a:t>}</a:t>
            </a:r>
          </a:p>
          <a:p>
            <a:pPr>
              <a:defRPr/>
            </a:pPr>
            <a:endParaRPr lang="en-US" dirty="0" smtClean="0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3. Komentáře k řešení</a:t>
            </a:r>
            <a:endParaRPr lang="en-US" dirty="0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Zaoblený obdélník 7"/>
          <p:cNvSpPr/>
          <p:nvPr/>
        </p:nvSpPr>
        <p:spPr>
          <a:xfrm>
            <a:off x="2057400" y="3124200"/>
            <a:ext cx="2362200" cy="3810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464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Čtení vstup</a:t>
            </a:r>
            <a:r>
              <a:rPr lang="en-US" dirty="0" smtClean="0"/>
              <a:t>u </a:t>
            </a:r>
            <a:r>
              <a:rPr lang="cs-CZ" dirty="0" smtClean="0"/>
              <a:t>– </a:t>
            </a:r>
            <a:r>
              <a:rPr lang="cs-CZ" dirty="0" err="1" smtClean="0"/>
              <a:t>cin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main</a:t>
            </a:r>
            <a:r>
              <a:rPr lang="cs-CZ" dirty="0"/>
              <a:t>(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argc</a:t>
            </a:r>
            <a:r>
              <a:rPr lang="cs-CZ" dirty="0"/>
              <a:t>, </a:t>
            </a:r>
            <a:r>
              <a:rPr lang="cs-CZ" dirty="0" err="1"/>
              <a:t>char</a:t>
            </a:r>
            <a:r>
              <a:rPr lang="cs-CZ" dirty="0"/>
              <a:t>** </a:t>
            </a:r>
            <a:r>
              <a:rPr lang="cs-CZ" dirty="0" err="1"/>
              <a:t>argv</a:t>
            </a:r>
            <a:r>
              <a:rPr lang="cs-CZ" dirty="0"/>
              <a:t>) {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cases</a:t>
            </a:r>
            <a:r>
              <a:rPr lang="cs-CZ" dirty="0"/>
              <a:t>;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string</a:t>
            </a:r>
            <a:r>
              <a:rPr lang="cs-CZ" dirty="0"/>
              <a:t> text;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cin</a:t>
            </a:r>
            <a:r>
              <a:rPr lang="cs-CZ" dirty="0"/>
              <a:t> &gt;&gt; </a:t>
            </a:r>
            <a:r>
              <a:rPr lang="cs-CZ" dirty="0" err="1"/>
              <a:t>cases</a:t>
            </a:r>
            <a:r>
              <a:rPr lang="cs-CZ" dirty="0"/>
              <a:t>;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for</a:t>
            </a:r>
            <a:r>
              <a:rPr lang="cs-CZ" dirty="0"/>
              <a:t> (</a:t>
            </a:r>
            <a:r>
              <a:rPr lang="cs-CZ" dirty="0" err="1"/>
              <a:t>int</a:t>
            </a:r>
            <a:r>
              <a:rPr lang="cs-CZ" dirty="0"/>
              <a:t> i = 0; i &lt; </a:t>
            </a:r>
            <a:r>
              <a:rPr lang="cs-CZ" dirty="0" err="1"/>
              <a:t>cases</a:t>
            </a:r>
            <a:r>
              <a:rPr lang="cs-CZ" dirty="0"/>
              <a:t>; ++i) {</a:t>
            </a:r>
          </a:p>
          <a:p>
            <a:pPr>
              <a:defRPr/>
            </a:pPr>
            <a:r>
              <a:rPr lang="cs-CZ" dirty="0"/>
              <a:t>		</a:t>
            </a:r>
            <a:r>
              <a:rPr lang="cs-CZ" dirty="0" err="1"/>
              <a:t>getline</a:t>
            </a:r>
            <a:r>
              <a:rPr lang="cs-CZ" dirty="0"/>
              <a:t>(</a:t>
            </a:r>
            <a:r>
              <a:rPr lang="cs-CZ" dirty="0" err="1"/>
              <a:t>cin</a:t>
            </a:r>
            <a:r>
              <a:rPr lang="cs-CZ" dirty="0"/>
              <a:t>, text);</a:t>
            </a:r>
          </a:p>
          <a:p>
            <a:pPr>
              <a:defRPr/>
            </a:pPr>
            <a:r>
              <a:rPr lang="cs-CZ" dirty="0"/>
              <a:t>		reverse(</a:t>
            </a:r>
            <a:r>
              <a:rPr lang="cs-CZ" dirty="0" err="1"/>
              <a:t>text.begin</a:t>
            </a:r>
            <a:r>
              <a:rPr lang="cs-CZ" dirty="0"/>
              <a:t>(), </a:t>
            </a:r>
            <a:r>
              <a:rPr lang="cs-CZ" dirty="0" err="1"/>
              <a:t>text.end</a:t>
            </a:r>
            <a:r>
              <a:rPr lang="cs-CZ" dirty="0"/>
              <a:t>());</a:t>
            </a:r>
          </a:p>
          <a:p>
            <a:pPr>
              <a:defRPr/>
            </a:pPr>
            <a:r>
              <a:rPr lang="cs-CZ" dirty="0"/>
              <a:t>		</a:t>
            </a:r>
            <a:r>
              <a:rPr lang="cs-CZ" dirty="0" err="1"/>
              <a:t>cout</a:t>
            </a:r>
            <a:r>
              <a:rPr lang="cs-CZ" dirty="0"/>
              <a:t> &lt;&lt; text &lt;&lt; "\n";</a:t>
            </a:r>
          </a:p>
          <a:p>
            <a:pPr>
              <a:defRPr/>
            </a:pPr>
            <a:r>
              <a:rPr lang="cs-CZ" dirty="0"/>
              <a:t>	}</a:t>
            </a:r>
          </a:p>
          <a:p>
            <a:pPr>
              <a:defRPr/>
            </a:pPr>
            <a:r>
              <a:rPr lang="cs-CZ" dirty="0"/>
              <a:t>	return 0;</a:t>
            </a:r>
          </a:p>
          <a:p>
            <a:pPr>
              <a:defRPr/>
            </a:pPr>
            <a:r>
              <a:rPr lang="cs-CZ" dirty="0"/>
              <a:t>}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3. Komentáře k řešení</a:t>
            </a:r>
            <a:endParaRPr lang="en-US" dirty="0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Zaoblený obdélník 7"/>
          <p:cNvSpPr/>
          <p:nvPr/>
        </p:nvSpPr>
        <p:spPr>
          <a:xfrm>
            <a:off x="1295400" y="2565400"/>
            <a:ext cx="2286000" cy="3302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 bwMode="auto">
          <a:xfrm>
            <a:off x="3810000" y="1587500"/>
            <a:ext cx="4038600" cy="11430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10800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144000" lvl="0" defTabSz="576000" eaLnBrk="0" hangingPunct="0">
              <a:spcBef>
                <a:spcPts val="0"/>
              </a:spcBef>
              <a:buClr>
                <a:schemeClr val="accent2"/>
              </a:buClr>
              <a:buSzPct val="85000"/>
              <a:defRPr/>
            </a:pPr>
            <a: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getline(cin</a:t>
            </a:r>
            <a:r>
              <a:rPr lang="en-U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, text);</a:t>
            </a:r>
          </a:p>
          <a:p>
            <a:pPr marL="144000" lvl="0" defTabSz="576000" eaLnBrk="0" hangingPunct="0">
              <a:spcBef>
                <a:spcPts val="0"/>
              </a:spcBef>
              <a:buClr>
                <a:schemeClr val="accent2"/>
              </a:buClr>
              <a:buSzPct val="85000"/>
              <a:defRPr/>
            </a:pPr>
            <a: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istringstream </a:t>
            </a:r>
            <a:r>
              <a:rPr lang="en-U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iss(text);</a:t>
            </a:r>
          </a:p>
          <a:p>
            <a:pPr marL="144000" lvl="0" defTabSz="576000" eaLnBrk="0" hangingPunct="0">
              <a:spcBef>
                <a:spcPts val="0"/>
              </a:spcBef>
              <a:buClr>
                <a:schemeClr val="accent2"/>
              </a:buClr>
              <a:buSzPct val="85000"/>
              <a:defRPr/>
            </a:pPr>
            <a: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iss </a:t>
            </a:r>
            <a:r>
              <a:rPr lang="en-U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&gt;&gt; cases;</a:t>
            </a:r>
            <a:endParaRPr kumimoji="0" lang="en-US" sz="2000" b="1" i="0" u="none" strike="noStrike" kern="1200" cap="none" spc="0" normalizeH="0" baseline="0" noProof="1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 bwMode="auto">
          <a:xfrm>
            <a:off x="3886200" y="4953000"/>
            <a:ext cx="3657600" cy="9144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10800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144000" lvl="0" defTabSz="576000" eaLnBrk="0" hangingPunct="0">
              <a:spcBef>
                <a:spcPts val="0"/>
              </a:spcBef>
              <a:buClr>
                <a:schemeClr val="accent2"/>
              </a:buClr>
              <a:buSzPct val="85000"/>
              <a:defRPr/>
            </a:pPr>
            <a: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cin </a:t>
            </a:r>
            <a:r>
              <a:rPr lang="en-U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&gt;&gt; lineCount;</a:t>
            </a:r>
          </a:p>
          <a:p>
            <a:pPr marL="144000" lvl="0" defTabSz="576000" eaLnBrk="0" hangingPunct="0">
              <a:spcBef>
                <a:spcPts val="0"/>
              </a:spcBef>
              <a:buClr>
                <a:schemeClr val="accent2"/>
              </a:buClr>
              <a:buSzPct val="85000"/>
              <a:defRPr/>
            </a:pPr>
            <a: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getline</a:t>
            </a:r>
            <a:r>
              <a:rPr lang="en-U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 cin, line );</a:t>
            </a:r>
            <a:endParaRPr kumimoji="0" lang="en-US" sz="2000" b="1" i="0" u="none" strike="noStrike" kern="1200" cap="none" spc="0" normalizeH="0" baseline="0" noProof="1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023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Čtení vstup</a:t>
            </a:r>
            <a:r>
              <a:rPr lang="en-US" dirty="0" smtClean="0"/>
              <a:t>u </a:t>
            </a:r>
            <a:r>
              <a:rPr lang="cs-CZ" dirty="0" smtClean="0"/>
              <a:t>– různé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while (</a:t>
            </a:r>
            <a:r>
              <a:rPr lang="en-US" dirty="0" err="1" smtClean="0"/>
              <a:t>input.length</a:t>
            </a:r>
            <a:r>
              <a:rPr lang="en-US" dirty="0"/>
              <a:t>() == </a:t>
            </a:r>
            <a:r>
              <a:rPr lang="en-US" dirty="0" smtClean="0"/>
              <a:t>0)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getline</a:t>
            </a:r>
            <a:r>
              <a:rPr lang="en-US" dirty="0" smtClean="0"/>
              <a:t>(</a:t>
            </a:r>
            <a:r>
              <a:rPr lang="en-US" dirty="0" err="1" smtClean="0"/>
              <a:t>std</a:t>
            </a:r>
            <a:r>
              <a:rPr lang="en-US" dirty="0"/>
              <a:t>::</a:t>
            </a:r>
            <a:r>
              <a:rPr lang="en-US" dirty="0" err="1"/>
              <a:t>cin</a:t>
            </a:r>
            <a:r>
              <a:rPr lang="en-US" dirty="0"/>
              <a:t>, input</a:t>
            </a:r>
            <a:r>
              <a:rPr lang="en-US" dirty="0" smtClean="0"/>
              <a:t>);</a:t>
            </a:r>
            <a:endParaRPr lang="en-US" dirty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cs-CZ" dirty="0" err="1"/>
              <a:t>int</a:t>
            </a:r>
            <a:r>
              <a:rPr lang="cs-CZ" dirty="0"/>
              <a:t> a = </a:t>
            </a:r>
            <a:r>
              <a:rPr lang="cs-CZ" dirty="0" smtClean="0"/>
              <a:t>0</a:t>
            </a:r>
            <a:r>
              <a:rPr lang="en-US" dirty="0" smtClean="0"/>
              <a:t>, b = 0</a:t>
            </a:r>
            <a:r>
              <a:rPr lang="cs-CZ" dirty="0" smtClean="0"/>
              <a:t>;</a:t>
            </a:r>
          </a:p>
          <a:p>
            <a:pPr>
              <a:defRPr/>
            </a:pPr>
            <a:r>
              <a:rPr lang="en-US" dirty="0" err="1"/>
              <a:t>cin</a:t>
            </a:r>
            <a:r>
              <a:rPr lang="en-US" dirty="0"/>
              <a:t> &gt;&gt; </a:t>
            </a:r>
            <a:r>
              <a:rPr lang="en-US" dirty="0" err="1" smtClean="0"/>
              <a:t>std</a:t>
            </a:r>
            <a:r>
              <a:rPr lang="en-US" dirty="0" smtClean="0"/>
              <a:t>::</a:t>
            </a:r>
            <a:r>
              <a:rPr lang="en-US" dirty="0" err="1" smtClean="0"/>
              <a:t>ws</a:t>
            </a:r>
            <a:r>
              <a:rPr lang="en-US" dirty="0" smtClean="0"/>
              <a:t>;</a:t>
            </a:r>
          </a:p>
          <a:p>
            <a:pPr>
              <a:defRPr/>
            </a:pPr>
            <a:r>
              <a:rPr lang="en-US" dirty="0" err="1"/>
              <a:t>cin</a:t>
            </a:r>
            <a:r>
              <a:rPr lang="en-US" dirty="0"/>
              <a:t> &gt;&gt; </a:t>
            </a:r>
            <a:r>
              <a:rPr lang="en-US" dirty="0" smtClean="0"/>
              <a:t>a &gt;&gt; b;</a:t>
            </a:r>
          </a:p>
          <a:p>
            <a:pPr>
              <a:defRPr/>
            </a:pPr>
            <a:endParaRPr lang="en-US" dirty="0" smtClean="0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3. Komentáře k řešení</a:t>
            </a:r>
            <a:endParaRPr lang="en-US" dirty="0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Zaoblený obdélník 7"/>
          <p:cNvSpPr/>
          <p:nvPr/>
        </p:nvSpPr>
        <p:spPr>
          <a:xfrm>
            <a:off x="558800" y="2209800"/>
            <a:ext cx="4318000" cy="3810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>
            <a:off x="1676400" y="4648200"/>
            <a:ext cx="1447800" cy="3810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526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Co je tady špatně?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err="1" smtClean="0"/>
              <a:t>void</a:t>
            </a:r>
            <a:r>
              <a:rPr lang="cs-CZ" dirty="0" smtClean="0"/>
              <a:t> </a:t>
            </a:r>
            <a:r>
              <a:rPr lang="cs-CZ" dirty="0" err="1"/>
              <a:t>moveTo</a:t>
            </a:r>
            <a:r>
              <a:rPr lang="cs-CZ" dirty="0"/>
              <a:t>(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steps</a:t>
            </a:r>
            <a:r>
              <a:rPr lang="cs-CZ" dirty="0"/>
              <a:t>, </a:t>
            </a:r>
            <a:r>
              <a:rPr lang="cs-CZ" dirty="0" err="1"/>
              <a:t>char</a:t>
            </a:r>
            <a:r>
              <a:rPr lang="cs-CZ" dirty="0"/>
              <a:t> </a:t>
            </a:r>
            <a:r>
              <a:rPr lang="cs-CZ" dirty="0" err="1"/>
              <a:t>dir</a:t>
            </a:r>
            <a:r>
              <a:rPr lang="cs-CZ" dirty="0"/>
              <a:t>, </a:t>
            </a:r>
            <a:r>
              <a:rPr lang="cs-CZ" dirty="0" err="1"/>
              <a:t>char</a:t>
            </a:r>
            <a:r>
              <a:rPr lang="cs-CZ" dirty="0"/>
              <a:t> dir2</a:t>
            </a:r>
            <a:r>
              <a:rPr lang="cs-CZ" dirty="0" smtClean="0"/>
              <a:t>) {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 smtClean="0"/>
              <a:t>	</a:t>
            </a:r>
            <a:r>
              <a:rPr lang="cs-CZ" dirty="0" err="1" smtClean="0"/>
              <a:t>float</a:t>
            </a:r>
            <a:r>
              <a:rPr lang="cs-CZ" dirty="0" smtClean="0"/>
              <a:t> </a:t>
            </a:r>
            <a:r>
              <a:rPr lang="cs-CZ" dirty="0" err="1"/>
              <a:t>add</a:t>
            </a:r>
            <a:r>
              <a:rPr lang="cs-CZ" dirty="0"/>
              <a:t> = </a:t>
            </a:r>
            <a:r>
              <a:rPr lang="cs-CZ" dirty="0" err="1"/>
              <a:t>sqrt</a:t>
            </a:r>
            <a:r>
              <a:rPr lang="cs-CZ" dirty="0"/>
              <a:t>((</a:t>
            </a:r>
            <a:r>
              <a:rPr lang="cs-CZ" dirty="0" err="1"/>
              <a:t>steps</a:t>
            </a:r>
            <a:r>
              <a:rPr lang="cs-CZ" dirty="0"/>
              <a:t> * </a:t>
            </a:r>
            <a:r>
              <a:rPr lang="cs-CZ" dirty="0" err="1"/>
              <a:t>steps</a:t>
            </a:r>
            <a:r>
              <a:rPr lang="cs-CZ" dirty="0"/>
              <a:t>) / 2);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	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dir</a:t>
            </a:r>
            <a:r>
              <a:rPr lang="cs-CZ" dirty="0"/>
              <a:t> == 'N' &amp;&amp; dir2 == 'E</a:t>
            </a:r>
            <a:r>
              <a:rPr lang="cs-CZ" dirty="0" smtClean="0"/>
              <a:t>') {</a:t>
            </a:r>
            <a:endParaRPr lang="cs-CZ" dirty="0"/>
          </a:p>
          <a:p>
            <a:pPr>
              <a:defRPr/>
            </a:pPr>
            <a:r>
              <a:rPr lang="cs-CZ" dirty="0" smtClean="0"/>
              <a:t>		x</a:t>
            </a:r>
            <a:r>
              <a:rPr lang="cs-CZ" dirty="0"/>
              <a:t>+=</a:t>
            </a:r>
            <a:r>
              <a:rPr lang="cs-CZ" dirty="0" err="1"/>
              <a:t>add</a:t>
            </a:r>
            <a:r>
              <a:rPr lang="cs-CZ" dirty="0"/>
              <a:t>;</a:t>
            </a:r>
          </a:p>
          <a:p>
            <a:pPr>
              <a:defRPr/>
            </a:pPr>
            <a:r>
              <a:rPr lang="cs-CZ" dirty="0" smtClean="0"/>
              <a:t>		y</a:t>
            </a:r>
            <a:r>
              <a:rPr lang="cs-CZ" dirty="0"/>
              <a:t>+=</a:t>
            </a:r>
            <a:r>
              <a:rPr lang="cs-CZ" dirty="0" err="1"/>
              <a:t>add</a:t>
            </a:r>
            <a:r>
              <a:rPr lang="cs-CZ" dirty="0"/>
              <a:t>;</a:t>
            </a:r>
          </a:p>
          <a:p>
            <a:pPr>
              <a:defRPr/>
            </a:pPr>
            <a:r>
              <a:rPr lang="cs-CZ" dirty="0" smtClean="0"/>
              <a:t>	}</a:t>
            </a:r>
          </a:p>
          <a:p>
            <a:pPr>
              <a:defRPr/>
            </a:pPr>
            <a:r>
              <a:rPr lang="cs-CZ" dirty="0" smtClean="0"/>
              <a:t>	. . .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3. Komentáře k řešení</a:t>
            </a:r>
            <a:endParaRPr lang="en-US" dirty="0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Zaoblený obdélník 7"/>
          <p:cNvSpPr/>
          <p:nvPr/>
        </p:nvSpPr>
        <p:spPr>
          <a:xfrm>
            <a:off x="6324600" y="2413000"/>
            <a:ext cx="1219200" cy="5588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698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 na </a:t>
            </a:r>
            <a:r>
              <a:rPr lang="cs-CZ" u="sng" dirty="0" smtClean="0"/>
              <a:t>přesné</a:t>
            </a:r>
            <a:r>
              <a:rPr lang="cs-CZ" dirty="0" smtClean="0"/>
              <a:t> formátování!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3. Komentáře k řešení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6C2477-AE58-4006-8286-6F934B6E03C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993900"/>
            <a:ext cx="4737094" cy="293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866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Tady byl trochu chyták</a:t>
            </a:r>
          </a:p>
          <a:p>
            <a:pPr lvl="1"/>
            <a:r>
              <a:rPr lang="cs-CZ" dirty="0" smtClean="0"/>
              <a:t>„Červotoč je určen jednoznačně.“</a:t>
            </a:r>
          </a:p>
          <a:p>
            <a:pPr lvl="1"/>
            <a:endParaRPr lang="cs-CZ" dirty="0"/>
          </a:p>
          <a:p>
            <a:r>
              <a:rPr lang="cs-CZ" dirty="0" smtClean="0"/>
              <a:t>Pokud je jediný, je určen jednoznačně …</a:t>
            </a:r>
          </a:p>
          <a:p>
            <a:pPr marL="0" indent="0" defTabSz="266700">
              <a:buNone/>
            </a:pPr>
            <a:r>
              <a:rPr lang="cs-CZ" dirty="0" smtClean="0"/>
              <a:t>	… i když nic nesežral.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Červotoč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3. Komentáře k řešení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6C2477-AE58-4006-8286-6F934B6E03C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692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Čtení vstup</a:t>
            </a:r>
            <a:r>
              <a:rPr lang="en-US" dirty="0" smtClean="0"/>
              <a:t>u</a:t>
            </a:r>
            <a:r>
              <a:rPr lang="cs-CZ" dirty="0" smtClean="0"/>
              <a:t> – interaktivně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err="1"/>
              <a:t>Console</a:t>
            </a:r>
            <a:r>
              <a:rPr lang="cs-CZ" dirty="0"/>
              <a:t> co = </a:t>
            </a:r>
            <a:r>
              <a:rPr lang="cs-CZ" dirty="0" err="1"/>
              <a:t>System.console</a:t>
            </a:r>
            <a:r>
              <a:rPr lang="cs-CZ" dirty="0"/>
              <a:t>();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 err="1"/>
              <a:t>ArrayList</a:t>
            </a:r>
            <a:r>
              <a:rPr lang="cs-CZ" dirty="0"/>
              <a:t>&lt;</a:t>
            </a:r>
            <a:r>
              <a:rPr lang="cs-CZ" dirty="0" err="1"/>
              <a:t>String</a:t>
            </a:r>
            <a:r>
              <a:rPr lang="cs-CZ" dirty="0"/>
              <a:t>&gt; lines =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ArrayList</a:t>
            </a:r>
            <a:r>
              <a:rPr lang="cs-CZ" dirty="0"/>
              <a:t>&lt;&gt;(</a:t>
            </a:r>
            <a:r>
              <a:rPr lang="cs-CZ" dirty="0" err="1"/>
              <a:t>num</a:t>
            </a:r>
            <a:r>
              <a:rPr lang="cs-CZ" dirty="0"/>
              <a:t>);</a:t>
            </a:r>
          </a:p>
          <a:p>
            <a:pPr>
              <a:defRPr/>
            </a:pPr>
            <a:r>
              <a:rPr lang="cs-CZ" dirty="0" err="1"/>
              <a:t>for</a:t>
            </a:r>
            <a:r>
              <a:rPr lang="cs-CZ" dirty="0"/>
              <a:t> (</a:t>
            </a:r>
            <a:r>
              <a:rPr lang="cs-CZ" dirty="0" err="1"/>
              <a:t>int</a:t>
            </a:r>
            <a:r>
              <a:rPr lang="cs-CZ" dirty="0"/>
              <a:t> i = 0; i &lt; </a:t>
            </a:r>
            <a:r>
              <a:rPr lang="cs-CZ" dirty="0" err="1"/>
              <a:t>num</a:t>
            </a:r>
            <a:r>
              <a:rPr lang="cs-CZ" dirty="0"/>
              <a:t>; i++) </a:t>
            </a:r>
            <a:r>
              <a:rPr lang="cs-CZ" dirty="0" smtClean="0"/>
              <a:t>{</a:t>
            </a:r>
          </a:p>
          <a:p>
            <a:pPr>
              <a:defRPr/>
            </a:pPr>
            <a:r>
              <a:rPr lang="cs-CZ" dirty="0" smtClean="0"/>
              <a:t>	</a:t>
            </a:r>
            <a:r>
              <a:rPr lang="en-US" dirty="0" smtClean="0"/>
              <a:t>String s = </a:t>
            </a:r>
            <a:r>
              <a:rPr lang="cs-CZ" dirty="0" err="1" smtClean="0"/>
              <a:t>co.readLine</a:t>
            </a:r>
            <a:r>
              <a:rPr lang="cs-CZ" dirty="0" smtClean="0"/>
              <a:t>()</a:t>
            </a:r>
            <a:r>
              <a:rPr lang="en-US" dirty="0" smtClean="0"/>
              <a:t>;</a:t>
            </a:r>
            <a:endParaRPr lang="cs-CZ" dirty="0"/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lines.add</a:t>
            </a:r>
            <a:r>
              <a:rPr lang="cs-CZ" dirty="0"/>
              <a:t>(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 smtClean="0"/>
              <a:t>StringBuilder</a:t>
            </a:r>
            <a:r>
              <a:rPr lang="cs-CZ" dirty="0" smtClean="0"/>
              <a:t>(</a:t>
            </a:r>
            <a:r>
              <a:rPr lang="en-US" dirty="0" smtClean="0"/>
              <a:t>s</a:t>
            </a:r>
            <a:r>
              <a:rPr lang="cs-CZ" dirty="0" smtClean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</a:t>
            </a:r>
            <a:r>
              <a:rPr lang="cs-CZ" dirty="0" smtClean="0"/>
              <a:t>.</a:t>
            </a:r>
            <a:r>
              <a:rPr lang="cs-CZ" dirty="0"/>
              <a:t>reverse().</a:t>
            </a:r>
            <a:r>
              <a:rPr lang="cs-CZ" dirty="0" err="1"/>
              <a:t>toString</a:t>
            </a:r>
            <a:r>
              <a:rPr lang="cs-CZ" dirty="0"/>
              <a:t>());</a:t>
            </a:r>
          </a:p>
          <a:p>
            <a:pPr>
              <a:defRPr/>
            </a:pPr>
            <a:r>
              <a:rPr lang="cs-CZ" dirty="0"/>
              <a:t>}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/>
              <a:t>for (String line : lines) {</a:t>
            </a:r>
          </a:p>
          <a:p>
            <a:pPr>
              <a:defRPr/>
            </a:pPr>
            <a:r>
              <a:rPr lang="en-US" dirty="0"/>
              <a:t>	</a:t>
            </a:r>
            <a:r>
              <a:rPr lang="en-US" dirty="0" err="1"/>
              <a:t>System.out.println</a:t>
            </a:r>
            <a:r>
              <a:rPr lang="en-US" dirty="0"/>
              <a:t>(line);</a:t>
            </a:r>
          </a:p>
          <a:p>
            <a:pPr>
              <a:defRPr/>
            </a:pPr>
            <a:r>
              <a:rPr lang="en-US" dirty="0"/>
              <a:t>}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3. Komentáře k řešení</a:t>
            </a:r>
            <a:endParaRPr lang="en-US" dirty="0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Zaoblený obdélník 7"/>
          <p:cNvSpPr/>
          <p:nvPr/>
        </p:nvSpPr>
        <p:spPr>
          <a:xfrm>
            <a:off x="2590800" y="1600200"/>
            <a:ext cx="2743200" cy="3810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683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Čtení vstup</a:t>
            </a:r>
            <a:r>
              <a:rPr lang="en-US" dirty="0" smtClean="0"/>
              <a:t>u</a:t>
            </a:r>
            <a:r>
              <a:rPr lang="cs-CZ" dirty="0" smtClean="0"/>
              <a:t> – interaktivně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err="1"/>
              <a:t>Console</a:t>
            </a:r>
            <a:r>
              <a:rPr lang="cs-CZ" dirty="0"/>
              <a:t> co = </a:t>
            </a:r>
            <a:r>
              <a:rPr lang="cs-CZ" dirty="0" err="1"/>
              <a:t>System.console</a:t>
            </a:r>
            <a:r>
              <a:rPr lang="cs-CZ" dirty="0"/>
              <a:t>();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 err="1"/>
              <a:t>ArrayList</a:t>
            </a:r>
            <a:r>
              <a:rPr lang="cs-CZ" dirty="0"/>
              <a:t>&lt;</a:t>
            </a:r>
            <a:r>
              <a:rPr lang="cs-CZ" dirty="0" err="1"/>
              <a:t>String</a:t>
            </a:r>
            <a:r>
              <a:rPr lang="cs-CZ" dirty="0"/>
              <a:t>&gt; lines =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ArrayList</a:t>
            </a:r>
            <a:r>
              <a:rPr lang="cs-CZ" dirty="0"/>
              <a:t>&lt;&gt;(</a:t>
            </a:r>
            <a:r>
              <a:rPr lang="cs-CZ" dirty="0" err="1"/>
              <a:t>num</a:t>
            </a:r>
            <a:r>
              <a:rPr lang="cs-CZ" dirty="0"/>
              <a:t>);</a:t>
            </a:r>
          </a:p>
          <a:p>
            <a:pPr>
              <a:defRPr/>
            </a:pPr>
            <a:r>
              <a:rPr lang="cs-CZ" dirty="0" err="1"/>
              <a:t>for</a:t>
            </a:r>
            <a:r>
              <a:rPr lang="cs-CZ" dirty="0"/>
              <a:t> (</a:t>
            </a:r>
            <a:r>
              <a:rPr lang="cs-CZ" dirty="0" err="1"/>
              <a:t>int</a:t>
            </a:r>
            <a:r>
              <a:rPr lang="cs-CZ" dirty="0"/>
              <a:t> i = 0; i &lt; </a:t>
            </a:r>
            <a:r>
              <a:rPr lang="cs-CZ" dirty="0" err="1"/>
              <a:t>num</a:t>
            </a:r>
            <a:r>
              <a:rPr lang="cs-CZ" dirty="0"/>
              <a:t>; i++) </a:t>
            </a:r>
            <a:r>
              <a:rPr lang="cs-CZ" dirty="0" smtClean="0"/>
              <a:t>{</a:t>
            </a:r>
          </a:p>
          <a:p>
            <a:pPr>
              <a:defRPr/>
            </a:pPr>
            <a:r>
              <a:rPr lang="cs-CZ" dirty="0" smtClean="0"/>
              <a:t>	</a:t>
            </a:r>
            <a:r>
              <a:rPr lang="en-US" dirty="0" smtClean="0"/>
              <a:t>String s = </a:t>
            </a:r>
            <a:r>
              <a:rPr lang="cs-CZ" dirty="0" err="1" smtClean="0"/>
              <a:t>co.readLine</a:t>
            </a:r>
            <a:r>
              <a:rPr lang="cs-CZ" dirty="0" smtClean="0"/>
              <a:t>()</a:t>
            </a:r>
            <a:r>
              <a:rPr lang="en-US" dirty="0" smtClean="0"/>
              <a:t>;</a:t>
            </a:r>
            <a:endParaRPr lang="cs-CZ" dirty="0"/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lines.add</a:t>
            </a:r>
            <a:r>
              <a:rPr lang="cs-CZ" dirty="0"/>
              <a:t>(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 smtClean="0"/>
              <a:t>StringBuilder</a:t>
            </a:r>
            <a:r>
              <a:rPr lang="cs-CZ" dirty="0" smtClean="0"/>
              <a:t>(</a:t>
            </a:r>
            <a:r>
              <a:rPr lang="en-US" dirty="0" smtClean="0"/>
              <a:t>s</a:t>
            </a:r>
            <a:r>
              <a:rPr lang="cs-CZ" dirty="0" smtClean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</a:t>
            </a:r>
            <a:r>
              <a:rPr lang="cs-CZ" dirty="0" smtClean="0"/>
              <a:t>.</a:t>
            </a:r>
            <a:r>
              <a:rPr lang="cs-CZ" dirty="0"/>
              <a:t>reverse().</a:t>
            </a:r>
            <a:r>
              <a:rPr lang="cs-CZ" dirty="0" err="1"/>
              <a:t>toString</a:t>
            </a:r>
            <a:r>
              <a:rPr lang="cs-CZ" dirty="0"/>
              <a:t>());</a:t>
            </a:r>
          </a:p>
          <a:p>
            <a:pPr>
              <a:defRPr/>
            </a:pPr>
            <a:r>
              <a:rPr lang="cs-CZ" dirty="0"/>
              <a:t>}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/>
              <a:t>for (String line : lines) {</a:t>
            </a:r>
          </a:p>
          <a:p>
            <a:pPr>
              <a:defRPr/>
            </a:pPr>
            <a:r>
              <a:rPr lang="en-US" dirty="0"/>
              <a:t>	</a:t>
            </a:r>
            <a:r>
              <a:rPr lang="en-US" dirty="0" err="1"/>
              <a:t>System.out.println</a:t>
            </a:r>
            <a:r>
              <a:rPr lang="en-US" dirty="0"/>
              <a:t>(line);</a:t>
            </a:r>
          </a:p>
          <a:p>
            <a:pPr>
              <a:defRPr/>
            </a:pPr>
            <a:r>
              <a:rPr lang="en-US" dirty="0"/>
              <a:t>}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3. Komentáře k řešení</a:t>
            </a:r>
            <a:endParaRPr lang="en-US" dirty="0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Zaoblený obdélník 7"/>
          <p:cNvSpPr/>
          <p:nvPr/>
        </p:nvSpPr>
        <p:spPr>
          <a:xfrm>
            <a:off x="609600" y="4343400"/>
            <a:ext cx="4800600" cy="9906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950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Čtení vstup</a:t>
            </a:r>
            <a:r>
              <a:rPr lang="en-US" dirty="0" smtClean="0"/>
              <a:t>u</a:t>
            </a:r>
            <a:r>
              <a:rPr lang="cs-CZ" dirty="0" smtClean="0"/>
              <a:t> – bez výzev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public static </a:t>
            </a:r>
            <a:r>
              <a:rPr lang="cs-CZ" dirty="0" err="1"/>
              <a:t>void</a:t>
            </a:r>
            <a:r>
              <a:rPr lang="cs-CZ" dirty="0"/>
              <a:t> </a:t>
            </a:r>
            <a:r>
              <a:rPr lang="cs-CZ" dirty="0" err="1"/>
              <a:t>main</a:t>
            </a:r>
            <a:r>
              <a:rPr lang="cs-CZ" dirty="0"/>
              <a:t>(</a:t>
            </a:r>
            <a:r>
              <a:rPr lang="cs-CZ" dirty="0" err="1"/>
              <a:t>String</a:t>
            </a:r>
            <a:r>
              <a:rPr lang="cs-CZ" dirty="0"/>
              <a:t>[] </a:t>
            </a:r>
            <a:r>
              <a:rPr lang="cs-CZ" dirty="0" err="1"/>
              <a:t>args</a:t>
            </a:r>
            <a:r>
              <a:rPr lang="cs-CZ" dirty="0"/>
              <a:t>) {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System.out.println</a:t>
            </a:r>
            <a:r>
              <a:rPr lang="cs-CZ" dirty="0"/>
              <a:t>("Zadejte </a:t>
            </a:r>
            <a:r>
              <a:rPr lang="cs-CZ" dirty="0" err="1"/>
              <a:t>dve</a:t>
            </a:r>
            <a:r>
              <a:rPr lang="cs-CZ" dirty="0"/>
              <a:t> </a:t>
            </a:r>
            <a:r>
              <a:rPr lang="cs-CZ" dirty="0" err="1"/>
              <a:t>cisla</a:t>
            </a:r>
            <a:r>
              <a:rPr lang="cs-CZ" dirty="0"/>
              <a:t>: ");</a:t>
            </a:r>
          </a:p>
          <a:p>
            <a:pPr>
              <a:defRPr/>
            </a:pPr>
            <a:r>
              <a:rPr lang="cs-CZ" dirty="0"/>
              <a:t>	Scanner </a:t>
            </a:r>
            <a:r>
              <a:rPr lang="cs-CZ" dirty="0" err="1"/>
              <a:t>sc</a:t>
            </a:r>
            <a:r>
              <a:rPr lang="cs-CZ" dirty="0"/>
              <a:t> = </a:t>
            </a:r>
            <a:r>
              <a:rPr lang="cs-CZ" dirty="0" err="1"/>
              <a:t>new</a:t>
            </a:r>
            <a:r>
              <a:rPr lang="cs-CZ" dirty="0"/>
              <a:t> Scanner(System.in);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int</a:t>
            </a:r>
            <a:r>
              <a:rPr lang="cs-CZ" dirty="0"/>
              <a:t> x = </a:t>
            </a:r>
            <a:r>
              <a:rPr lang="cs-CZ" dirty="0" err="1"/>
              <a:t>sc.nextInt</a:t>
            </a:r>
            <a:r>
              <a:rPr lang="cs-CZ" dirty="0"/>
              <a:t>();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int</a:t>
            </a:r>
            <a:r>
              <a:rPr lang="cs-CZ" dirty="0"/>
              <a:t> y = </a:t>
            </a:r>
            <a:r>
              <a:rPr lang="cs-CZ" dirty="0" err="1"/>
              <a:t>sc.nextInt</a:t>
            </a:r>
            <a:r>
              <a:rPr lang="cs-CZ" dirty="0"/>
              <a:t>();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reversFirstNum</a:t>
            </a:r>
            <a:r>
              <a:rPr lang="cs-CZ" dirty="0"/>
              <a:t>(x);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reversSecondNum</a:t>
            </a:r>
            <a:r>
              <a:rPr lang="cs-CZ" dirty="0"/>
              <a:t>(y);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3. Komentáře k řešení</a:t>
            </a:r>
            <a:endParaRPr lang="en-US" dirty="0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Zaoblený obdélník 7"/>
          <p:cNvSpPr/>
          <p:nvPr/>
        </p:nvSpPr>
        <p:spPr>
          <a:xfrm>
            <a:off x="1295400" y="1905000"/>
            <a:ext cx="6629400" cy="3810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578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Využití funkcí (metod)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int</a:t>
            </a:r>
            <a:r>
              <a:rPr lang="cs-CZ" dirty="0"/>
              <a:t> x = </a:t>
            </a:r>
            <a:r>
              <a:rPr lang="cs-CZ" dirty="0" err="1"/>
              <a:t>sc.nextInt</a:t>
            </a:r>
            <a:r>
              <a:rPr lang="cs-CZ" dirty="0"/>
              <a:t>();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int</a:t>
            </a:r>
            <a:r>
              <a:rPr lang="cs-CZ" dirty="0"/>
              <a:t> y = </a:t>
            </a:r>
            <a:r>
              <a:rPr lang="cs-CZ" dirty="0" err="1"/>
              <a:t>sc.nextInt</a:t>
            </a:r>
            <a:r>
              <a:rPr lang="cs-CZ" dirty="0"/>
              <a:t>();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reversFirstNum</a:t>
            </a:r>
            <a:r>
              <a:rPr lang="cs-CZ" dirty="0"/>
              <a:t>(x);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reversSecondNum</a:t>
            </a:r>
            <a:r>
              <a:rPr lang="cs-CZ" dirty="0"/>
              <a:t>(y);</a:t>
            </a:r>
          </a:p>
          <a:p>
            <a:pPr>
              <a:defRPr/>
            </a:pPr>
            <a:r>
              <a:rPr lang="en-US" dirty="0" smtClean="0"/>
              <a:t>. . . . .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cs-CZ" dirty="0" smtClean="0"/>
              <a:t>public </a:t>
            </a:r>
            <a:r>
              <a:rPr lang="cs-CZ" dirty="0"/>
              <a:t>static </a:t>
            </a:r>
            <a:r>
              <a:rPr lang="cs-CZ" dirty="0" err="1"/>
              <a:t>void</a:t>
            </a:r>
            <a:r>
              <a:rPr lang="cs-CZ" dirty="0"/>
              <a:t> </a:t>
            </a:r>
            <a:r>
              <a:rPr lang="cs-CZ" dirty="0" err="1"/>
              <a:t>reversFirstNum</a:t>
            </a:r>
            <a:r>
              <a:rPr lang="cs-CZ" dirty="0"/>
              <a:t>(</a:t>
            </a:r>
            <a:r>
              <a:rPr lang="cs-CZ" dirty="0" err="1"/>
              <a:t>int</a:t>
            </a:r>
            <a:r>
              <a:rPr lang="cs-CZ" dirty="0"/>
              <a:t> x) {</a:t>
            </a:r>
          </a:p>
          <a:p>
            <a:pPr>
              <a:defRPr/>
            </a:pPr>
            <a:r>
              <a:rPr lang="cs-CZ" dirty="0"/>
              <a:t>	revers = 0;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for</a:t>
            </a:r>
            <a:r>
              <a:rPr lang="cs-CZ" dirty="0"/>
              <a:t> (; x != 0; x /= 10) {</a:t>
            </a:r>
          </a:p>
          <a:p>
            <a:pPr>
              <a:defRPr/>
            </a:pPr>
            <a:r>
              <a:rPr lang="cs-CZ" dirty="0"/>
              <a:t>		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num</a:t>
            </a:r>
            <a:r>
              <a:rPr lang="cs-CZ" dirty="0"/>
              <a:t> = x % 10;</a:t>
            </a:r>
          </a:p>
          <a:p>
            <a:pPr>
              <a:defRPr/>
            </a:pPr>
            <a:r>
              <a:rPr lang="cs-CZ" dirty="0"/>
              <a:t>		revers = revers * 10 + </a:t>
            </a:r>
            <a:r>
              <a:rPr lang="cs-CZ" dirty="0" err="1"/>
              <a:t>num</a:t>
            </a:r>
            <a:r>
              <a:rPr lang="cs-CZ" dirty="0"/>
              <a:t>;</a:t>
            </a:r>
          </a:p>
          <a:p>
            <a:pPr>
              <a:defRPr/>
            </a:pPr>
            <a:r>
              <a:rPr lang="en-US" dirty="0" smtClean="0"/>
              <a:t>}</a:t>
            </a:r>
            <a:r>
              <a:rPr lang="cs-CZ" dirty="0"/>
              <a:t>	</a:t>
            </a:r>
            <a:r>
              <a:rPr lang="cs-CZ" dirty="0" smtClean="0"/>
              <a:t>}</a:t>
            </a:r>
            <a:endParaRPr lang="en-US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public </a:t>
            </a:r>
            <a:r>
              <a:rPr lang="cs-CZ" dirty="0"/>
              <a:t>static </a:t>
            </a:r>
            <a:r>
              <a:rPr lang="cs-CZ" dirty="0" err="1"/>
              <a:t>void</a:t>
            </a:r>
            <a:r>
              <a:rPr lang="cs-CZ" dirty="0"/>
              <a:t> </a:t>
            </a:r>
            <a:r>
              <a:rPr lang="cs-CZ" dirty="0" err="1"/>
              <a:t>reversSecondNum</a:t>
            </a:r>
            <a:r>
              <a:rPr lang="cs-CZ" dirty="0"/>
              <a:t> (</a:t>
            </a:r>
            <a:r>
              <a:rPr lang="cs-CZ" dirty="0" err="1"/>
              <a:t>int</a:t>
            </a:r>
            <a:r>
              <a:rPr lang="cs-CZ" dirty="0"/>
              <a:t> y) {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reversSecond</a:t>
            </a:r>
            <a:r>
              <a:rPr lang="cs-CZ" dirty="0"/>
              <a:t> = 0;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for</a:t>
            </a:r>
            <a:r>
              <a:rPr lang="cs-CZ" dirty="0"/>
              <a:t> (; y != 0; y /= 10) {</a:t>
            </a:r>
          </a:p>
          <a:p>
            <a:pPr>
              <a:defRPr/>
            </a:pPr>
            <a:r>
              <a:rPr lang="cs-CZ" dirty="0"/>
              <a:t>		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num</a:t>
            </a:r>
            <a:r>
              <a:rPr lang="cs-CZ" dirty="0"/>
              <a:t> = y % 10;</a:t>
            </a:r>
          </a:p>
          <a:p>
            <a:pPr>
              <a:defRPr/>
            </a:pPr>
            <a:r>
              <a:rPr lang="cs-CZ" dirty="0"/>
              <a:t>		</a:t>
            </a:r>
            <a:r>
              <a:rPr lang="cs-CZ" dirty="0" err="1"/>
              <a:t>reversSecond</a:t>
            </a:r>
            <a:r>
              <a:rPr lang="cs-CZ" dirty="0"/>
              <a:t> = </a:t>
            </a:r>
            <a:r>
              <a:rPr lang="cs-CZ" dirty="0" err="1"/>
              <a:t>reversSecond</a:t>
            </a:r>
            <a:r>
              <a:rPr lang="cs-CZ" dirty="0"/>
              <a:t> * 10 + </a:t>
            </a:r>
            <a:r>
              <a:rPr lang="cs-CZ" dirty="0" err="1"/>
              <a:t>num</a:t>
            </a:r>
            <a:r>
              <a:rPr lang="cs-CZ" dirty="0"/>
              <a:t>;</a:t>
            </a:r>
          </a:p>
          <a:p>
            <a:pPr>
              <a:defRPr/>
            </a:pPr>
            <a:r>
              <a:rPr lang="en-US" dirty="0" smtClean="0"/>
              <a:t>}</a:t>
            </a:r>
            <a:r>
              <a:rPr lang="cs-CZ" dirty="0"/>
              <a:t>	}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3. Komentáře k řešení</a:t>
            </a:r>
            <a:endParaRPr lang="en-US" dirty="0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Zaoblený obdélník 7"/>
          <p:cNvSpPr/>
          <p:nvPr/>
        </p:nvSpPr>
        <p:spPr>
          <a:xfrm>
            <a:off x="1295400" y="1981200"/>
            <a:ext cx="3048000" cy="6096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776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Využití funkcí (metod)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int</a:t>
            </a:r>
            <a:r>
              <a:rPr lang="cs-CZ" dirty="0"/>
              <a:t> x = </a:t>
            </a:r>
            <a:r>
              <a:rPr lang="cs-CZ" dirty="0" err="1"/>
              <a:t>sc.nextInt</a:t>
            </a:r>
            <a:r>
              <a:rPr lang="cs-CZ" dirty="0"/>
              <a:t>();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int</a:t>
            </a:r>
            <a:r>
              <a:rPr lang="cs-CZ" dirty="0"/>
              <a:t> y = </a:t>
            </a:r>
            <a:r>
              <a:rPr lang="cs-CZ" dirty="0" err="1"/>
              <a:t>sc.nextInt</a:t>
            </a:r>
            <a:r>
              <a:rPr lang="cs-CZ" dirty="0"/>
              <a:t>();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reversFirstNum</a:t>
            </a:r>
            <a:r>
              <a:rPr lang="cs-CZ" dirty="0"/>
              <a:t>(x);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reversSecondNum</a:t>
            </a:r>
            <a:r>
              <a:rPr lang="cs-CZ" dirty="0"/>
              <a:t>(y);</a:t>
            </a:r>
          </a:p>
          <a:p>
            <a:pPr>
              <a:defRPr/>
            </a:pPr>
            <a:r>
              <a:rPr lang="en-US" dirty="0" smtClean="0"/>
              <a:t>. . . . .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cs-CZ" dirty="0" smtClean="0"/>
              <a:t>public </a:t>
            </a:r>
            <a:r>
              <a:rPr lang="cs-CZ" dirty="0"/>
              <a:t>static </a:t>
            </a:r>
            <a:r>
              <a:rPr lang="cs-CZ" dirty="0" err="1"/>
              <a:t>void</a:t>
            </a:r>
            <a:r>
              <a:rPr lang="cs-CZ" dirty="0"/>
              <a:t> </a:t>
            </a:r>
            <a:r>
              <a:rPr lang="cs-CZ" dirty="0" err="1"/>
              <a:t>reversFirstNum</a:t>
            </a:r>
            <a:r>
              <a:rPr lang="cs-CZ" dirty="0"/>
              <a:t>(</a:t>
            </a:r>
            <a:r>
              <a:rPr lang="cs-CZ" dirty="0" err="1"/>
              <a:t>int</a:t>
            </a:r>
            <a:r>
              <a:rPr lang="cs-CZ" dirty="0"/>
              <a:t> x) {</a:t>
            </a:r>
          </a:p>
          <a:p>
            <a:pPr>
              <a:defRPr/>
            </a:pPr>
            <a:r>
              <a:rPr lang="cs-CZ" dirty="0"/>
              <a:t>	revers = 0;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for</a:t>
            </a:r>
            <a:r>
              <a:rPr lang="cs-CZ" dirty="0"/>
              <a:t> (; x != 0; x /= 10) {</a:t>
            </a:r>
          </a:p>
          <a:p>
            <a:pPr>
              <a:defRPr/>
            </a:pPr>
            <a:r>
              <a:rPr lang="cs-CZ" dirty="0"/>
              <a:t>		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num</a:t>
            </a:r>
            <a:r>
              <a:rPr lang="cs-CZ" dirty="0"/>
              <a:t> = x % 10;</a:t>
            </a:r>
          </a:p>
          <a:p>
            <a:pPr>
              <a:defRPr/>
            </a:pPr>
            <a:r>
              <a:rPr lang="cs-CZ" dirty="0"/>
              <a:t>		revers = revers * 10 + </a:t>
            </a:r>
            <a:r>
              <a:rPr lang="cs-CZ" dirty="0" err="1"/>
              <a:t>num</a:t>
            </a:r>
            <a:r>
              <a:rPr lang="cs-CZ" dirty="0"/>
              <a:t>;</a:t>
            </a:r>
          </a:p>
          <a:p>
            <a:pPr>
              <a:defRPr/>
            </a:pPr>
            <a:r>
              <a:rPr lang="en-US" dirty="0" smtClean="0"/>
              <a:t>}</a:t>
            </a:r>
            <a:r>
              <a:rPr lang="cs-CZ" dirty="0"/>
              <a:t>	</a:t>
            </a:r>
            <a:r>
              <a:rPr lang="cs-CZ" dirty="0" smtClean="0"/>
              <a:t>}</a:t>
            </a:r>
            <a:endParaRPr lang="en-US" dirty="0" smtClean="0"/>
          </a:p>
          <a:p>
            <a:pPr>
              <a:defRPr/>
            </a:pPr>
            <a:r>
              <a:rPr lang="cs-CZ" dirty="0" smtClean="0"/>
              <a:t>public </a:t>
            </a:r>
            <a:r>
              <a:rPr lang="cs-CZ" dirty="0"/>
              <a:t>static </a:t>
            </a:r>
            <a:r>
              <a:rPr lang="cs-CZ" dirty="0" err="1"/>
              <a:t>void</a:t>
            </a:r>
            <a:r>
              <a:rPr lang="cs-CZ" dirty="0"/>
              <a:t> </a:t>
            </a:r>
            <a:r>
              <a:rPr lang="cs-CZ" dirty="0" err="1"/>
              <a:t>reversSecondNum</a:t>
            </a:r>
            <a:r>
              <a:rPr lang="cs-CZ" dirty="0"/>
              <a:t> (</a:t>
            </a:r>
            <a:r>
              <a:rPr lang="cs-CZ" dirty="0" err="1"/>
              <a:t>int</a:t>
            </a:r>
            <a:r>
              <a:rPr lang="cs-CZ" dirty="0"/>
              <a:t> y) {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reversSecond</a:t>
            </a:r>
            <a:r>
              <a:rPr lang="cs-CZ" dirty="0"/>
              <a:t> = 0;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for</a:t>
            </a:r>
            <a:r>
              <a:rPr lang="cs-CZ" dirty="0"/>
              <a:t> (; y != 0; y /= 10) {</a:t>
            </a:r>
          </a:p>
          <a:p>
            <a:pPr>
              <a:defRPr/>
            </a:pPr>
            <a:r>
              <a:rPr lang="cs-CZ" dirty="0"/>
              <a:t>		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num</a:t>
            </a:r>
            <a:r>
              <a:rPr lang="cs-CZ" dirty="0"/>
              <a:t> = y % 10;</a:t>
            </a:r>
          </a:p>
          <a:p>
            <a:pPr>
              <a:defRPr/>
            </a:pPr>
            <a:r>
              <a:rPr lang="cs-CZ" dirty="0"/>
              <a:t>		</a:t>
            </a:r>
            <a:r>
              <a:rPr lang="cs-CZ" dirty="0" err="1"/>
              <a:t>reversSecond</a:t>
            </a:r>
            <a:r>
              <a:rPr lang="cs-CZ" dirty="0"/>
              <a:t> = </a:t>
            </a:r>
            <a:r>
              <a:rPr lang="cs-CZ" dirty="0" err="1"/>
              <a:t>reversSecond</a:t>
            </a:r>
            <a:r>
              <a:rPr lang="cs-CZ" dirty="0"/>
              <a:t> * 10 + </a:t>
            </a:r>
            <a:r>
              <a:rPr lang="cs-CZ" dirty="0" err="1"/>
              <a:t>num</a:t>
            </a:r>
            <a:r>
              <a:rPr lang="cs-CZ" dirty="0"/>
              <a:t>;</a:t>
            </a:r>
          </a:p>
          <a:p>
            <a:pPr>
              <a:defRPr/>
            </a:pPr>
            <a:r>
              <a:rPr lang="en-US" dirty="0" smtClean="0"/>
              <a:t>}</a:t>
            </a:r>
            <a:r>
              <a:rPr lang="cs-CZ" dirty="0"/>
              <a:t>	}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3. Komentáře k řešení</a:t>
            </a:r>
            <a:endParaRPr lang="en-US" dirty="0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 bwMode="auto">
          <a:xfrm>
            <a:off x="5257800" y="1752600"/>
            <a:ext cx="3733800" cy="9271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10800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144000" lvl="0" defTabSz="576000" eaLnBrk="0" hangingPunct="0">
              <a:spcBef>
                <a:spcPts val="0"/>
              </a:spcBef>
              <a:buClr>
                <a:schemeClr val="accent2"/>
              </a:buClr>
              <a:buSzPct val="85000"/>
              <a:defRPr/>
            </a:pPr>
            <a:r>
              <a:rPr lang="cs-CZ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= reverseNum(x);</a:t>
            </a:r>
          </a:p>
          <a:p>
            <a:pPr marL="144000" lvl="0" defTabSz="576000" eaLnBrk="0" hangingPunct="0">
              <a:spcBef>
                <a:spcPts val="0"/>
              </a:spcBef>
              <a:buClr>
                <a:schemeClr val="accent2"/>
              </a:buClr>
              <a:buSzPct val="85000"/>
              <a:defRPr/>
            </a:pPr>
            <a: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 = reverseNum(y);</a:t>
            </a:r>
            <a:endParaRPr lang="en-US" sz="2000" b="1" noProof="1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 bwMode="auto">
          <a:xfrm>
            <a:off x="5257800" y="2832100"/>
            <a:ext cx="3733800" cy="33401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10800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144000" lvl="0" defTabSz="355600" eaLnBrk="0" hangingPunct="0">
              <a:spcBef>
                <a:spcPts val="0"/>
              </a:spcBef>
              <a:buClr>
                <a:schemeClr val="accent2"/>
              </a:buClr>
              <a:buSzPct val="85000"/>
              <a:defRPr/>
            </a:pPr>
            <a: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 reversNum(int n) </a:t>
            </a:r>
            <a:r>
              <a:rPr lang="en-U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44000" lvl="0" defTabSz="355600" eaLnBrk="0" hangingPunct="0">
              <a:spcBef>
                <a:spcPts val="0"/>
              </a:spcBef>
              <a:buClr>
                <a:schemeClr val="accent2"/>
              </a:buClr>
              <a:buSzPct val="85000"/>
              <a:defRPr/>
            </a:pPr>
            <a:r>
              <a:rPr lang="en-U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 r </a:t>
            </a:r>
            <a:r>
              <a:rPr lang="en-U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= 0;</a:t>
            </a:r>
          </a:p>
          <a:p>
            <a:pPr marL="144000" lvl="0" defTabSz="355600" eaLnBrk="0" hangingPunct="0">
              <a:spcBef>
                <a:spcPts val="0"/>
              </a:spcBef>
              <a:buClr>
                <a:schemeClr val="accent2"/>
              </a:buClr>
              <a:buSzPct val="85000"/>
              <a:defRPr/>
            </a:pPr>
            <a:r>
              <a:rPr lang="en-U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for (; </a:t>
            </a:r>
            <a: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!= </a:t>
            </a:r>
            <a: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0;</a:t>
            </a:r>
            <a:b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		n </a:t>
            </a:r>
            <a:r>
              <a:rPr lang="en-U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/= 10) {</a:t>
            </a:r>
          </a:p>
          <a:p>
            <a:pPr marL="144000" lvl="0" defTabSz="355600" eaLnBrk="0" hangingPunct="0">
              <a:spcBef>
                <a:spcPts val="0"/>
              </a:spcBef>
              <a:buClr>
                <a:schemeClr val="accent2"/>
              </a:buClr>
              <a:buSzPct val="85000"/>
              <a:defRPr/>
            </a:pPr>
            <a:r>
              <a:rPr lang="en-U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int num = </a:t>
            </a:r>
            <a: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% 10;</a:t>
            </a:r>
          </a:p>
          <a:p>
            <a:pPr marL="144000" lvl="0" defTabSz="355600" eaLnBrk="0" hangingPunct="0">
              <a:spcBef>
                <a:spcPts val="0"/>
              </a:spcBef>
              <a:buClr>
                <a:schemeClr val="accent2"/>
              </a:buClr>
              <a:buSzPct val="85000"/>
              <a:defRPr/>
            </a:pPr>
            <a:r>
              <a:rPr lang="en-U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 </a:t>
            </a:r>
            <a:r>
              <a:rPr lang="en-U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 * 10 + </a:t>
            </a:r>
            <a:r>
              <a:rPr lang="en-U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num;</a:t>
            </a:r>
          </a:p>
          <a:p>
            <a:pPr marL="144000" lvl="0" defTabSz="355600" eaLnBrk="0" hangingPunct="0">
              <a:spcBef>
                <a:spcPts val="0"/>
              </a:spcBef>
              <a:buClr>
                <a:schemeClr val="accent2"/>
              </a:buClr>
              <a:buSzPct val="85000"/>
              <a:defRPr/>
            </a:pPr>
            <a: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144000" lvl="0" defTabSz="355600" eaLnBrk="0" hangingPunct="0">
              <a:spcBef>
                <a:spcPts val="0"/>
              </a:spcBef>
              <a:buClr>
                <a:schemeClr val="accent2"/>
              </a:buClr>
              <a:buSzPct val="85000"/>
              <a:defRPr/>
            </a:pPr>
            <a:r>
              <a:rPr lang="en-U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return r;</a:t>
            </a:r>
          </a:p>
          <a:p>
            <a:pPr marL="144000" lvl="0" defTabSz="355600" eaLnBrk="0" hangingPunct="0">
              <a:spcBef>
                <a:spcPts val="0"/>
              </a:spcBef>
              <a:buClr>
                <a:schemeClr val="accent2"/>
              </a:buClr>
              <a:buSzPct val="85000"/>
              <a:defRPr/>
            </a:pPr>
            <a: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noProof="1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144000" lvl="0" defTabSz="355600" eaLnBrk="0" hangingPunct="0">
              <a:spcBef>
                <a:spcPts val="0"/>
              </a:spcBef>
              <a:buClr>
                <a:schemeClr val="accent2"/>
              </a:buClr>
              <a:buSzPct val="85000"/>
              <a:defRPr/>
            </a:pPr>
            <a:endParaRPr lang="en-US" sz="2000" b="1" noProof="1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225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Čtení vstup</a:t>
            </a:r>
            <a:r>
              <a:rPr lang="en-US" dirty="0" smtClean="0"/>
              <a:t>u </a:t>
            </a:r>
            <a:r>
              <a:rPr lang="cs-CZ" dirty="0" smtClean="0"/>
              <a:t>– </a:t>
            </a:r>
            <a:r>
              <a:rPr lang="cs-CZ" dirty="0" err="1" smtClean="0"/>
              <a:t>scanf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err="1" smtClean="0"/>
              <a:t>int</a:t>
            </a:r>
            <a:r>
              <a:rPr lang="cs-CZ" dirty="0" smtClean="0"/>
              <a:t> </a:t>
            </a:r>
            <a:r>
              <a:rPr lang="cs-CZ" dirty="0" err="1"/>
              <a:t>main</a:t>
            </a:r>
            <a:r>
              <a:rPr lang="cs-CZ" dirty="0"/>
              <a:t>(){</a:t>
            </a:r>
          </a:p>
          <a:p>
            <a:pPr>
              <a:defRPr/>
            </a:pPr>
            <a:r>
              <a:rPr lang="cs-CZ" dirty="0" smtClean="0"/>
              <a:t>	</a:t>
            </a:r>
            <a:r>
              <a:rPr lang="cs-CZ" dirty="0" err="1" smtClean="0"/>
              <a:t>int</a:t>
            </a:r>
            <a:r>
              <a:rPr lang="cs-CZ" dirty="0" smtClean="0"/>
              <a:t> N, </a:t>
            </a:r>
            <a:r>
              <a:rPr lang="cs-CZ" dirty="0" err="1" smtClean="0"/>
              <a:t>size</a:t>
            </a:r>
            <a:r>
              <a:rPr lang="cs-CZ" dirty="0" smtClean="0"/>
              <a:t>;</a:t>
            </a:r>
            <a:endParaRPr lang="cs-CZ" dirty="0"/>
          </a:p>
          <a:p>
            <a:pPr>
              <a:defRPr/>
            </a:pPr>
            <a:r>
              <a:rPr lang="cs-CZ" dirty="0" smtClean="0"/>
              <a:t>	</a:t>
            </a:r>
            <a:r>
              <a:rPr lang="cs-CZ" dirty="0" err="1" smtClean="0"/>
              <a:t>scanf</a:t>
            </a:r>
            <a:r>
              <a:rPr lang="cs-CZ" dirty="0"/>
              <a:t>("%</a:t>
            </a:r>
            <a:r>
              <a:rPr lang="cs-CZ" dirty="0" err="1"/>
              <a:t>d",&amp;N</a:t>
            </a:r>
            <a:r>
              <a:rPr lang="cs-CZ" dirty="0"/>
              <a:t>);</a:t>
            </a:r>
          </a:p>
          <a:p>
            <a:pPr>
              <a:defRPr/>
            </a:pPr>
            <a:r>
              <a:rPr lang="cs-CZ" dirty="0" smtClean="0"/>
              <a:t>	</a:t>
            </a:r>
            <a:r>
              <a:rPr lang="cs-CZ" dirty="0" err="1" smtClean="0"/>
              <a:t>for</a:t>
            </a:r>
            <a:r>
              <a:rPr lang="cs-CZ" dirty="0" smtClean="0"/>
              <a:t>(</a:t>
            </a:r>
            <a:r>
              <a:rPr lang="cs-CZ" dirty="0" err="1" smtClean="0"/>
              <a:t>int</a:t>
            </a:r>
            <a:r>
              <a:rPr lang="cs-CZ" dirty="0" smtClean="0"/>
              <a:t> </a:t>
            </a:r>
            <a:r>
              <a:rPr lang="cs-CZ" dirty="0"/>
              <a:t>i=0;i&lt;=N;++i){</a:t>
            </a:r>
          </a:p>
          <a:p>
            <a:pPr>
              <a:defRPr/>
            </a:pPr>
            <a:r>
              <a:rPr lang="cs-CZ" dirty="0" smtClean="0"/>
              <a:t>		</a:t>
            </a:r>
            <a:r>
              <a:rPr lang="cs-CZ" dirty="0" err="1" smtClean="0"/>
              <a:t>cin.getline</a:t>
            </a:r>
            <a:r>
              <a:rPr lang="cs-CZ" dirty="0" smtClean="0"/>
              <a:t> </a:t>
            </a:r>
            <a:r>
              <a:rPr lang="cs-CZ" dirty="0"/>
              <a:t>(line[i],80);</a:t>
            </a:r>
          </a:p>
          <a:p>
            <a:pPr>
              <a:defRPr/>
            </a:pPr>
            <a:r>
              <a:rPr lang="cs-CZ" dirty="0" smtClean="0"/>
              <a:t>	}</a:t>
            </a:r>
            <a:endParaRPr lang="cs-CZ" dirty="0"/>
          </a:p>
          <a:p>
            <a:pPr>
              <a:defRPr/>
            </a:pPr>
            <a:r>
              <a:rPr lang="cs-CZ" dirty="0" smtClean="0"/>
              <a:t>	</a:t>
            </a:r>
            <a:r>
              <a:rPr lang="cs-CZ" dirty="0" err="1" smtClean="0"/>
              <a:t>for</a:t>
            </a:r>
            <a:r>
              <a:rPr lang="cs-CZ" dirty="0" smtClean="0"/>
              <a:t>(</a:t>
            </a:r>
            <a:r>
              <a:rPr lang="cs-CZ" dirty="0" err="1" smtClean="0"/>
              <a:t>int</a:t>
            </a:r>
            <a:r>
              <a:rPr lang="cs-CZ" dirty="0" smtClean="0"/>
              <a:t> </a:t>
            </a:r>
            <a:r>
              <a:rPr lang="cs-CZ" dirty="0"/>
              <a:t>i=0;i&lt;=N;++i){</a:t>
            </a:r>
          </a:p>
          <a:p>
            <a:pPr>
              <a:defRPr/>
            </a:pPr>
            <a:r>
              <a:rPr lang="cs-CZ" dirty="0" smtClean="0"/>
              <a:t>		</a:t>
            </a:r>
            <a:r>
              <a:rPr lang="cs-CZ" dirty="0" err="1" smtClean="0"/>
              <a:t>size</a:t>
            </a:r>
            <a:r>
              <a:rPr lang="cs-CZ" dirty="0" smtClean="0"/>
              <a:t>=</a:t>
            </a:r>
            <a:r>
              <a:rPr lang="cs-CZ" dirty="0" err="1" smtClean="0"/>
              <a:t>strlen</a:t>
            </a:r>
            <a:r>
              <a:rPr lang="cs-CZ" dirty="0" smtClean="0"/>
              <a:t>(line[i</a:t>
            </a:r>
            <a:r>
              <a:rPr lang="cs-CZ" dirty="0"/>
              <a:t>]);</a:t>
            </a:r>
          </a:p>
          <a:p>
            <a:pPr>
              <a:defRPr/>
            </a:pPr>
            <a:r>
              <a:rPr lang="cs-CZ" dirty="0" smtClean="0"/>
              <a:t>		</a:t>
            </a:r>
            <a:r>
              <a:rPr lang="cs-CZ" dirty="0" err="1" smtClean="0"/>
              <a:t>for</a:t>
            </a:r>
            <a:r>
              <a:rPr lang="cs-CZ" dirty="0" smtClean="0"/>
              <a:t>(</a:t>
            </a:r>
            <a:r>
              <a:rPr lang="cs-CZ" dirty="0" err="1" smtClean="0"/>
              <a:t>int</a:t>
            </a:r>
            <a:r>
              <a:rPr lang="cs-CZ" dirty="0" smtClean="0"/>
              <a:t> </a:t>
            </a:r>
            <a:r>
              <a:rPr lang="cs-CZ" dirty="0"/>
              <a:t>j=</a:t>
            </a:r>
            <a:r>
              <a:rPr lang="cs-CZ" dirty="0" err="1"/>
              <a:t>size;j</a:t>
            </a:r>
            <a:r>
              <a:rPr lang="cs-CZ" dirty="0"/>
              <a:t>&gt;=0;--j)</a:t>
            </a:r>
          </a:p>
          <a:p>
            <a:pPr>
              <a:defRPr/>
            </a:pPr>
            <a:r>
              <a:rPr lang="cs-CZ" dirty="0" smtClean="0"/>
              <a:t>			</a:t>
            </a:r>
            <a:r>
              <a:rPr lang="cs-CZ" dirty="0" err="1" smtClean="0"/>
              <a:t>cout</a:t>
            </a:r>
            <a:r>
              <a:rPr lang="cs-CZ" dirty="0"/>
              <a:t>&lt;&lt;line[i][j];</a:t>
            </a:r>
          </a:p>
          <a:p>
            <a:pPr>
              <a:defRPr/>
            </a:pPr>
            <a:r>
              <a:rPr lang="cs-CZ" dirty="0" smtClean="0"/>
              <a:t>		</a:t>
            </a:r>
            <a:r>
              <a:rPr lang="cs-CZ" dirty="0" err="1" smtClean="0"/>
              <a:t>cout</a:t>
            </a:r>
            <a:r>
              <a:rPr lang="cs-CZ" dirty="0"/>
              <a:t>&lt;&lt;</a:t>
            </a:r>
            <a:r>
              <a:rPr lang="cs-CZ" dirty="0" err="1"/>
              <a:t>endl</a:t>
            </a:r>
            <a:r>
              <a:rPr lang="cs-CZ" dirty="0"/>
              <a:t>;</a:t>
            </a:r>
          </a:p>
          <a:p>
            <a:pPr>
              <a:defRPr/>
            </a:pPr>
            <a:r>
              <a:rPr lang="cs-CZ" dirty="0" smtClean="0"/>
              <a:t>	}</a:t>
            </a:r>
            <a:endParaRPr lang="cs-CZ" dirty="0"/>
          </a:p>
          <a:p>
            <a:pPr>
              <a:defRPr/>
            </a:pPr>
            <a:r>
              <a:rPr lang="cs-CZ" dirty="0" smtClean="0"/>
              <a:t>}</a:t>
            </a:r>
            <a:endParaRPr lang="cs-CZ" dirty="0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3. Komentáře k řešení</a:t>
            </a:r>
            <a:endParaRPr lang="en-US" dirty="0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Zaoblený obdélník 7"/>
          <p:cNvSpPr/>
          <p:nvPr/>
        </p:nvSpPr>
        <p:spPr>
          <a:xfrm>
            <a:off x="1371600" y="2209800"/>
            <a:ext cx="2438400" cy="3810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994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Čtení vstup</a:t>
            </a:r>
            <a:r>
              <a:rPr lang="en-US" dirty="0" smtClean="0"/>
              <a:t>u </a:t>
            </a:r>
            <a:r>
              <a:rPr lang="cs-CZ" dirty="0" smtClean="0"/>
              <a:t>– </a:t>
            </a:r>
            <a:r>
              <a:rPr lang="cs-CZ" dirty="0" err="1" smtClean="0"/>
              <a:t>scanf</a:t>
            </a:r>
            <a:r>
              <a:rPr lang="cs-CZ" dirty="0" smtClean="0"/>
              <a:t> (jinak)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main</a:t>
            </a:r>
            <a:r>
              <a:rPr lang="cs-CZ" dirty="0"/>
              <a:t>() {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int</a:t>
            </a:r>
            <a:r>
              <a:rPr lang="cs-CZ" dirty="0"/>
              <a:t> N;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scanf</a:t>
            </a:r>
            <a:r>
              <a:rPr lang="cs-CZ" dirty="0"/>
              <a:t>("%d\n", &amp;N);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char</a:t>
            </a:r>
            <a:r>
              <a:rPr lang="cs-CZ" dirty="0"/>
              <a:t> line[81];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for</a:t>
            </a:r>
            <a:r>
              <a:rPr lang="cs-CZ" dirty="0"/>
              <a:t> (</a:t>
            </a:r>
            <a:r>
              <a:rPr lang="cs-CZ" dirty="0" err="1"/>
              <a:t>int</a:t>
            </a:r>
            <a:r>
              <a:rPr lang="cs-CZ" dirty="0"/>
              <a:t> i = 0; i &lt; N; i++){</a:t>
            </a:r>
          </a:p>
          <a:p>
            <a:pPr>
              <a:defRPr/>
            </a:pPr>
            <a:r>
              <a:rPr lang="cs-CZ" dirty="0"/>
              <a:t>		</a:t>
            </a:r>
            <a:r>
              <a:rPr lang="cs-CZ" dirty="0" err="1"/>
              <a:t>fgets</a:t>
            </a:r>
            <a:r>
              <a:rPr lang="cs-CZ" dirty="0"/>
              <a:t>(line, 80, </a:t>
            </a:r>
            <a:r>
              <a:rPr lang="cs-CZ" dirty="0" err="1"/>
              <a:t>stdin</a:t>
            </a:r>
            <a:r>
              <a:rPr lang="cs-CZ" dirty="0"/>
              <a:t>);</a:t>
            </a:r>
          </a:p>
          <a:p>
            <a:pPr>
              <a:defRPr/>
            </a:pPr>
            <a:r>
              <a:rPr lang="cs-CZ" dirty="0"/>
              <a:t>		</a:t>
            </a:r>
            <a:r>
              <a:rPr lang="cs-CZ" dirty="0" err="1"/>
              <a:t>reverseString</a:t>
            </a:r>
            <a:r>
              <a:rPr lang="cs-CZ" dirty="0"/>
              <a:t>(line, </a:t>
            </a:r>
            <a:r>
              <a:rPr lang="cs-CZ" dirty="0" err="1"/>
              <a:t>strlen</a:t>
            </a:r>
            <a:r>
              <a:rPr lang="cs-CZ" dirty="0"/>
              <a:t>(line)-1);</a:t>
            </a:r>
          </a:p>
          <a:p>
            <a:pPr>
              <a:defRPr/>
            </a:pPr>
            <a:r>
              <a:rPr lang="cs-CZ" dirty="0"/>
              <a:t>		</a:t>
            </a:r>
            <a:r>
              <a:rPr lang="cs-CZ" dirty="0" err="1"/>
              <a:t>printf</a:t>
            </a:r>
            <a:r>
              <a:rPr lang="cs-CZ" dirty="0"/>
              <a:t>("%s", line);</a:t>
            </a:r>
          </a:p>
          <a:p>
            <a:pPr>
              <a:defRPr/>
            </a:pPr>
            <a:r>
              <a:rPr lang="cs-CZ" dirty="0"/>
              <a:t>	}</a:t>
            </a:r>
          </a:p>
          <a:p>
            <a:pPr>
              <a:defRPr/>
            </a:pPr>
            <a:r>
              <a:rPr lang="cs-CZ" dirty="0"/>
              <a:t>	return 0;</a:t>
            </a:r>
          </a:p>
          <a:p>
            <a:pPr>
              <a:defRPr/>
            </a:pPr>
            <a:r>
              <a:rPr lang="cs-CZ" dirty="0"/>
              <a:t>}</a:t>
            </a:r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3. Komentáře k řešení</a:t>
            </a:r>
            <a:endParaRPr lang="en-US" dirty="0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Zaoblený obdélník 7"/>
          <p:cNvSpPr/>
          <p:nvPr/>
        </p:nvSpPr>
        <p:spPr>
          <a:xfrm>
            <a:off x="1371600" y="2209800"/>
            <a:ext cx="2895600" cy="3810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843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Čtení vstup</a:t>
            </a:r>
            <a:r>
              <a:rPr lang="en-US" dirty="0" smtClean="0"/>
              <a:t>u </a:t>
            </a:r>
            <a:r>
              <a:rPr lang="cs-CZ" dirty="0" smtClean="0"/>
              <a:t>– přeskočení LF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err="1" smtClean="0"/>
              <a:t>int</a:t>
            </a:r>
            <a:r>
              <a:rPr lang="cs-CZ" dirty="0" smtClean="0"/>
              <a:t> </a:t>
            </a:r>
            <a:r>
              <a:rPr lang="cs-CZ" dirty="0"/>
              <a:t>n;</a:t>
            </a:r>
          </a:p>
          <a:p>
            <a:pPr>
              <a:defRPr/>
            </a:pPr>
            <a:r>
              <a:rPr lang="cs-CZ" dirty="0" err="1" smtClean="0"/>
              <a:t>cin</a:t>
            </a:r>
            <a:r>
              <a:rPr lang="cs-CZ" dirty="0" smtClean="0"/>
              <a:t> </a:t>
            </a:r>
            <a:r>
              <a:rPr lang="cs-CZ" dirty="0"/>
              <a:t>&gt;&gt; </a:t>
            </a:r>
            <a:r>
              <a:rPr lang="cs-CZ" dirty="0" smtClean="0"/>
              <a:t>n;</a:t>
            </a:r>
            <a:endParaRPr lang="en-US" dirty="0" smtClean="0"/>
          </a:p>
          <a:p>
            <a:pPr>
              <a:defRPr/>
            </a:pPr>
            <a:r>
              <a:rPr lang="cs-CZ" dirty="0" err="1" smtClean="0"/>
              <a:t>cin.get</a:t>
            </a:r>
            <a:r>
              <a:rPr lang="cs-CZ" dirty="0"/>
              <a:t>();</a:t>
            </a:r>
          </a:p>
          <a:p>
            <a:pPr>
              <a:defRPr/>
            </a:pP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int</a:t>
            </a:r>
            <a:r>
              <a:rPr lang="cs-CZ" dirty="0"/>
              <a:t> i = 0; i &lt; n; ++i) {</a:t>
            </a:r>
          </a:p>
          <a:p>
            <a:pPr>
              <a:defRPr/>
            </a:pPr>
            <a:r>
              <a:rPr lang="en-US" dirty="0" smtClean="0"/>
              <a:t>	</a:t>
            </a:r>
            <a:r>
              <a:rPr lang="cs-CZ" dirty="0" err="1" smtClean="0"/>
              <a:t>string</a:t>
            </a:r>
            <a:r>
              <a:rPr lang="cs-CZ" dirty="0" smtClean="0"/>
              <a:t> </a:t>
            </a:r>
            <a:r>
              <a:rPr lang="cs-CZ" dirty="0" err="1"/>
              <a:t>buf</a:t>
            </a:r>
            <a:r>
              <a:rPr lang="cs-CZ" dirty="0"/>
              <a:t>;</a:t>
            </a:r>
          </a:p>
          <a:p>
            <a:pPr>
              <a:defRPr/>
            </a:pPr>
            <a:r>
              <a:rPr lang="en-US" dirty="0" smtClean="0"/>
              <a:t>	</a:t>
            </a:r>
            <a:r>
              <a:rPr lang="cs-CZ" dirty="0" err="1" smtClean="0"/>
              <a:t>getline</a:t>
            </a:r>
            <a:r>
              <a:rPr lang="cs-CZ" dirty="0" smtClean="0"/>
              <a:t>(</a:t>
            </a:r>
            <a:r>
              <a:rPr lang="cs-CZ" dirty="0" err="1" smtClean="0"/>
              <a:t>cin</a:t>
            </a:r>
            <a:r>
              <a:rPr lang="cs-CZ" dirty="0"/>
              <a:t>, </a:t>
            </a:r>
            <a:r>
              <a:rPr lang="cs-CZ" dirty="0" err="1"/>
              <a:t>buf</a:t>
            </a:r>
            <a:r>
              <a:rPr lang="cs-CZ" dirty="0"/>
              <a:t>);</a:t>
            </a:r>
          </a:p>
          <a:p>
            <a:pPr>
              <a:defRPr/>
            </a:pPr>
            <a:r>
              <a:rPr lang="en-US" dirty="0" smtClean="0"/>
              <a:t>	</a:t>
            </a:r>
            <a:r>
              <a:rPr lang="cs-CZ" dirty="0" smtClean="0"/>
              <a:t>reverse(</a:t>
            </a:r>
            <a:r>
              <a:rPr lang="cs-CZ" dirty="0" err="1" smtClean="0"/>
              <a:t>buf.begin</a:t>
            </a:r>
            <a:r>
              <a:rPr lang="cs-CZ" dirty="0"/>
              <a:t>(), </a:t>
            </a:r>
            <a:r>
              <a:rPr lang="cs-CZ" dirty="0" err="1"/>
              <a:t>buf.end</a:t>
            </a:r>
            <a:r>
              <a:rPr lang="cs-CZ" dirty="0"/>
              <a:t>());</a:t>
            </a:r>
          </a:p>
          <a:p>
            <a:pPr>
              <a:defRPr/>
            </a:pPr>
            <a:r>
              <a:rPr lang="en-US" dirty="0" smtClean="0"/>
              <a:t>	</a:t>
            </a:r>
            <a:r>
              <a:rPr lang="cs-CZ" dirty="0" err="1" smtClean="0"/>
              <a:t>cout</a:t>
            </a:r>
            <a:r>
              <a:rPr lang="cs-CZ" dirty="0" smtClean="0"/>
              <a:t> </a:t>
            </a:r>
            <a:r>
              <a:rPr lang="cs-CZ" dirty="0"/>
              <a:t>&lt;&lt; </a:t>
            </a:r>
            <a:r>
              <a:rPr lang="cs-CZ" dirty="0" err="1"/>
              <a:t>buf</a:t>
            </a:r>
            <a:r>
              <a:rPr lang="cs-CZ" dirty="0"/>
              <a:t> &lt;&lt; '\n';</a:t>
            </a:r>
          </a:p>
          <a:p>
            <a:pPr>
              <a:defRPr/>
            </a:pPr>
            <a:r>
              <a:rPr lang="cs-CZ" dirty="0" smtClean="0"/>
              <a:t>}</a:t>
            </a:r>
            <a:endParaRPr lang="en-US" dirty="0" smtClean="0"/>
          </a:p>
          <a:p>
            <a:pPr>
              <a:defRPr/>
            </a:pPr>
            <a:endParaRPr lang="cs-CZ" dirty="0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3. Komentáře k řešení</a:t>
            </a:r>
            <a:endParaRPr lang="en-US" dirty="0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Zaoblený obdélník 7"/>
          <p:cNvSpPr/>
          <p:nvPr/>
        </p:nvSpPr>
        <p:spPr>
          <a:xfrm>
            <a:off x="533400" y="2209800"/>
            <a:ext cx="1828800" cy="3810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470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2361</TotalTime>
  <Words>629</Words>
  <Application>Microsoft Office PowerPoint</Application>
  <PresentationFormat>Předvádění na obrazovce (4:3)</PresentationFormat>
  <Paragraphs>262</Paragraphs>
  <Slides>15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Papír</vt:lpstr>
      <vt:lpstr>Prezentace aplikace PowerPoint</vt:lpstr>
      <vt:lpstr>Čtení vstupu – interaktivně</vt:lpstr>
      <vt:lpstr>Čtení vstupu – interaktivně</vt:lpstr>
      <vt:lpstr>Čtení vstupu – bez výzev</vt:lpstr>
      <vt:lpstr>Využití funkcí (metod)</vt:lpstr>
      <vt:lpstr>Využití funkcí (metod)</vt:lpstr>
      <vt:lpstr>Čtení vstupu – scanf</vt:lpstr>
      <vt:lpstr>Čtení vstupu – scanf (jinak)</vt:lpstr>
      <vt:lpstr>Čtení vstupu – přeskočení LF</vt:lpstr>
      <vt:lpstr>Čtení vstupu – string</vt:lpstr>
      <vt:lpstr>Čtení vstupu – cin</vt:lpstr>
      <vt:lpstr>Čtení vstupu – různé</vt:lpstr>
      <vt:lpstr>Co je tady špatně?</vt:lpstr>
      <vt:lpstr>Pozor na přesné formátování!</vt:lpstr>
      <vt:lpstr>Červotoč</vt:lpstr>
    </vt:vector>
  </TitlesOfParts>
  <Company>ACM-ICPC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Martin Kacer</dc:creator>
  <cp:lastModifiedBy>user</cp:lastModifiedBy>
  <cp:revision>282</cp:revision>
  <dcterms:created xsi:type="dcterms:W3CDTF">2007-10-20T10:40:39Z</dcterms:created>
  <dcterms:modified xsi:type="dcterms:W3CDTF">2024-10-04T06:49:29Z</dcterms:modified>
</cp:coreProperties>
</file>